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f7841c1fe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f7841c1fe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f7841c1fe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f7841c1fe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3f7841c1fe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3f7841c1fe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f7841c1fe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f7841c1fe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f7841c1fe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3f7841c1fe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f7841c1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3f7841c1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f7841c1fe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f7841c1fe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f7841c1fe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3f7841c1fe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5c1a8577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5c1a8577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f7841c1fe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f7841c1fe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00aa659b9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00aa659b9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f7841c1fe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f7841c1fe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f7841c1fe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f7841c1fe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3f7841c1fe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3f7841c1fe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f7841c1fe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f7841c1fe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f7841c1fe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3f7841c1fe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3f7841c1fe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3f7841c1fe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f7841c1f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f7841c1f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3f7841c1f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3f7841c1f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3f7841c1fe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3f7841c1fe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3f7841c1fe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3f7841c1fe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3e832624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3e832624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3f7841c1fe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3f7841c1fe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f7841c1fe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3f7841c1fe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3f7841c1f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3f7841c1f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f7841c1fe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f7841c1fe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5c1a857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5c1a857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3f7841c1fe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3f7841c1fe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f7841c1fe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f7841c1f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f7841c1f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f7841c1f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3f7841c1fe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3f7841c1fe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f7841c1f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f7841c1f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f7841c1fe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3f7841c1fe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3f7841c1fe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3f7841c1fe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5" Type="http://schemas.openxmlformats.org/officeDocument/2006/relationships/image" Target="../media/image8.jpg"/><Relationship Id="rId6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x.com/_kaichen" TargetMode="External"/><Relationship Id="rId4" Type="http://schemas.openxmlformats.org/officeDocument/2006/relationships/hyperlink" Target="https://github.com/kaichen" TargetMode="External"/><Relationship Id="rId5" Type="http://schemas.openxmlformats.org/officeDocument/2006/relationships/hyperlink" Target="https://thekaiway.com/" TargetMode="External"/><Relationship Id="rId6" Type="http://schemas.openxmlformats.org/officeDocument/2006/relationships/image" Target="../media/image2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github.com/modelcontextprotocol/servers/tree/main/src/github" TargetMode="External"/><Relationship Id="rId4" Type="http://schemas.openxmlformats.org/officeDocument/2006/relationships/hyperlink" Target="http://drive.google.com/file/d/1gKneUQrVCfuuVL_UVbRAh-NgS6PzbrTq/view" TargetMode="External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github.com/21st-dev/magic-mcp" TargetMode="External"/><Relationship Id="rId4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github.com/modelcontextprotocol/servers/tree/main/src/postgres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github.com/ahujasid/blender-mcp" TargetMode="External"/><Relationship Id="rId4" Type="http://schemas.openxmlformats.org/officeDocument/2006/relationships/hyperlink" Target="https://www.bilibili.com/video/BV1UkQcY9Ehx/" TargetMode="External"/><Relationship Id="rId5" Type="http://schemas.openxmlformats.org/officeDocument/2006/relationships/hyperlink" Target="https://www.bilibili.com/video/BV1gaQ7YiECy/" TargetMode="External"/><Relationship Id="rId6" Type="http://schemas.openxmlformats.org/officeDocument/2006/relationships/hyperlink" Target="https://www.bilibili.com/video/BV1iTQFYfEiF/" TargetMode="External"/><Relationship Id="rId7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github.com/cloudflare/mcp-server-cloudflare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llmstxt.org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</a:t>
            </a:r>
            <a:r>
              <a:rPr lang="zh-CN"/>
              <a:t>入门实战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使用演示与客户端实现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Client-Server </a:t>
            </a:r>
            <a:r>
              <a:rPr lang="zh-CN"/>
              <a:t>架构</a:t>
            </a:r>
            <a:endParaRPr/>
          </a:p>
        </p:txBody>
      </p:sp>
      <p:pic>
        <p:nvPicPr>
          <p:cNvPr id="110" name="Google Shape;11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7065426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sz="3820"/>
              <a:t>提出两种经典传输</a:t>
            </a:r>
            <a:endParaRPr sz="38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sz="3820">
                <a:solidFill>
                  <a:srgbClr val="9900FF"/>
                </a:solidFill>
              </a:rPr>
              <a:t>STDIO: </a:t>
            </a:r>
            <a:r>
              <a:rPr lang="zh-CN" sz="3820">
                <a:solidFill>
                  <a:srgbClr val="9900FF"/>
                </a:solidFill>
              </a:rPr>
              <a:t>进程间标准输入输出</a:t>
            </a:r>
            <a:endParaRPr sz="3820">
              <a:solidFill>
                <a:srgbClr val="99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sz="3820">
                <a:solidFill>
                  <a:srgbClr val="FF00FF"/>
                </a:solidFill>
              </a:rPr>
              <a:t>SSE: 基于JSON-RPC调用</a:t>
            </a:r>
            <a:endParaRPr sz="3820">
              <a:solidFill>
                <a:srgbClr val="FF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sz="3820">
                <a:solidFill>
                  <a:srgbClr val="6AA84F"/>
                </a:solidFill>
              </a:rPr>
              <a:t>也可自行实现</a:t>
            </a:r>
            <a:endParaRPr sz="3820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如果一个Agent服务的插件都自己维护的话工作量极大</a:t>
            </a:r>
            <a:endParaRPr/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7960167" cy="392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MCP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不是面向大众用户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面向高阶用户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面向开发者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类似 MCP 是插件系统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Raycast </a:t>
            </a:r>
            <a:r>
              <a:rPr lang="zh-CN"/>
              <a:t>插件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VSCode 插件</a:t>
            </a:r>
            <a:br>
              <a:rPr lang="zh-CN"/>
            </a:br>
            <a:r>
              <a:rPr lang="zh-CN"/>
              <a:t>Dify/Coze 插件</a:t>
            </a:r>
            <a:br>
              <a:rPr lang="zh-CN"/>
            </a:br>
            <a:r>
              <a:rPr lang="zh-CN"/>
              <a:t>Chrome 插件</a:t>
            </a:r>
            <a:endParaRPr/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94700"/>
            <a:ext cx="758150" cy="75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sual Studio Code and VS Code icons and names usage guidelines"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089950"/>
            <a:ext cx="758150" cy="75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ify Logo Free Download SVG, PNG and... · LobeHub" id="134" name="Google Shape;13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5725" y="2893150"/>
            <a:ext cx="758150" cy="758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Google Chrome icon (February 2022).svg - Wikipedia" id="135" name="Google Shape;13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5725" y="3696350"/>
            <a:ext cx="758151" cy="75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去哪找 MCP 服务</a:t>
            </a:r>
            <a:endParaRPr/>
          </a:p>
        </p:txBody>
      </p:sp>
      <p:sp>
        <p:nvSpPr>
          <p:cNvPr id="141" name="Google Shape;14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- https://mcp.so/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- https://glama.ai/mcp/servers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- https://www.pulsemcp.com/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/>
              <a:t>- https://smithery.ai/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/>
              <a:t>- https://mcp.composio.dev</a:t>
            </a:r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403" y="1017725"/>
            <a:ext cx="4919025" cy="2992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 </a:t>
            </a:r>
            <a:r>
              <a:rPr lang="zh-CN"/>
              <a:t>Server 能做什么</a:t>
            </a:r>
            <a:endParaRPr/>
          </a:p>
        </p:txBody>
      </p:sp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🟡</a:t>
            </a:r>
            <a:r>
              <a:rPr lang="zh-CN"/>
              <a:t>Resources </a:t>
            </a:r>
            <a:r>
              <a:rPr lang="zh-CN"/>
              <a:t>读写数据（文件，数据库，日子）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🟡</a:t>
            </a:r>
            <a:r>
              <a:rPr lang="zh-CN"/>
              <a:t>Prompts 为 LLM 提供 Prompt 模版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🟢Tools 工具调用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🔴Sampling 补全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🔴</a:t>
            </a:r>
            <a:r>
              <a:rPr lang="zh-CN"/>
              <a:t>Roots 划定MCP操作边界（如工作目录）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🟡支持客户端较少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🔴</a:t>
            </a:r>
            <a:r>
              <a:rPr lang="zh-CN"/>
              <a:t>暂时未有客户端实现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对于开发者来说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MCP意义在于自动化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 理解：</a:t>
            </a:r>
            <a:r>
              <a:rPr lang="zh-CN"/>
              <a:t>抽象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给大模型技能包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自动安装 MCP</a:t>
            </a:r>
            <a:endParaRPr/>
          </a:p>
        </p:txBody>
      </p:sp>
      <p:sp>
        <p:nvSpPr>
          <p:cNvPr id="164" name="Google Shape;164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zh-CN"/>
              <a:t>https://github.com/anaisbetts/mcp-installer</a:t>
            </a:r>
            <a:br>
              <a:rPr lang="zh-CN"/>
            </a:br>
            <a:br>
              <a:rPr lang="zh-CN"/>
            </a:br>
            <a:r>
              <a:rPr lang="zh-CN"/>
              <a:t>我不想手动，下载，配置，那么用这个 MCP 服务可以自动完成这一切</a:t>
            </a:r>
            <a:br>
              <a:rPr lang="zh-CN"/>
            </a:br>
            <a:br>
              <a:rPr lang="zh-CN"/>
            </a:br>
            <a:r>
              <a:rPr lang="zh-CN"/>
              <a:t>它自动去搜索，找到对应 github 仓库，阅读 readme，修改配置文件</a:t>
            </a:r>
            <a:endParaRPr/>
          </a:p>
        </p:txBody>
      </p:sp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400" y="1129313"/>
            <a:ext cx="5719501" cy="2884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我是 Kai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自我总结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Char char="●"/>
            </a:pPr>
            <a:r>
              <a:rPr lang="zh-CN"/>
              <a:t>INFP-A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CN"/>
              <a:t>AI 布道师 | 业余 AI 研究员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CN"/>
              <a:t>从 ChatGPT-3 开始持续关注 AI 发展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zh-CN"/>
              <a:t>花费超过 $2000 在 AI 产品体验上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可以从这里找到我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 sz="18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kaichen (@_kaichen) / X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 sz="1800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kaichen (Kai) · GitHub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CN" sz="1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Kai Way</a:t>
            </a:r>
            <a:endParaRPr sz="1800"/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1600" y="918325"/>
            <a:ext cx="4527597" cy="330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自动操作 Github</a:t>
            </a:r>
            <a:endParaRPr/>
          </a:p>
        </p:txBody>
      </p:sp>
      <p:sp>
        <p:nvSpPr>
          <p:cNvPr id="171" name="Google Shape;171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https://github.com/modelcontextprotocol/servers/tree/main/src/github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我不想操作 git 命令行，不想手动在网页点击创建 Pull Request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/>
              <a:t>那可以一句话让 AI 来做</a:t>
            </a:r>
            <a:br>
              <a:rPr lang="zh-CN"/>
            </a:br>
            <a:br>
              <a:rPr lang="zh-CN"/>
            </a:br>
            <a:r>
              <a:rPr lang="zh-CN"/>
              <a:t>“帮我把这个改动提交一个 PR”</a:t>
            </a:r>
            <a:br>
              <a:rPr lang="zh-CN"/>
            </a:br>
            <a:r>
              <a:rPr lang="zh-CN"/>
              <a:t>“帮我提交这些代码改动，然后同步到远端”</a:t>
            </a:r>
            <a:endParaRPr/>
          </a:p>
        </p:txBody>
      </p:sp>
      <p:pic>
        <p:nvPicPr>
          <p:cNvPr id="172" name="Google Shape;172;p32" title="CleanShot 2025-03-12 at 19.33.34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4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自动找 React 组件</a:t>
            </a:r>
            <a:endParaRPr/>
          </a:p>
        </p:txBody>
      </p:sp>
      <p:sp>
        <p:nvSpPr>
          <p:cNvPr id="178" name="Google Shape;178;p3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https://github.com/21st-dev/magic-mcp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不知道去哪里找 React 组件？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组件找回来后需要人工再集成调整？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/>
              <a:t>完全可以交给 AI</a:t>
            </a:r>
            <a:endParaRPr/>
          </a:p>
        </p:txBody>
      </p:sp>
      <p:pic>
        <p:nvPicPr>
          <p:cNvPr id="179" name="Google Shape;17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9800" y="1059037"/>
            <a:ext cx="4833126" cy="3025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操作数据库</a:t>
            </a:r>
            <a:endParaRPr/>
          </a:p>
        </p:txBody>
      </p:sp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https://github.com/modelcontextprotocol/servers/tree/main/src/postgres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啊，SQL 太难啦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那就交给 AI 吧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/>
              <a:t>“我要建立一套数据表存储发货记录”</a:t>
            </a:r>
            <a:br>
              <a:rPr lang="zh-CN"/>
            </a:br>
            <a:r>
              <a:rPr lang="zh-CN"/>
              <a:t>“我要分析一下本周销量”</a:t>
            </a:r>
            <a:endParaRPr/>
          </a:p>
        </p:txBody>
      </p:sp>
      <p:pic>
        <p:nvPicPr>
          <p:cNvPr id="186" name="Google Shape;18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4500" y="1005038"/>
            <a:ext cx="5719501" cy="3133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操作 Blender </a:t>
            </a:r>
            <a:r>
              <a:rPr lang="zh-CN"/>
              <a:t>建模</a:t>
            </a:r>
            <a:endParaRPr/>
          </a:p>
        </p:txBody>
      </p: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https://github.com/ahujasid/blender-mcp</a:t>
            </a:r>
            <a:br>
              <a:rPr lang="zh-CN"/>
            </a:br>
            <a:br>
              <a:rPr lang="zh-CN"/>
            </a:br>
            <a:r>
              <a:rPr lang="zh-CN"/>
              <a:t>不懂怎么用 Blender 进行 3D 建模？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那就安装这个，指挥 AI 来处理</a:t>
            </a:r>
            <a:br>
              <a:rPr lang="zh-CN"/>
            </a:br>
            <a:br>
              <a:rPr lang="zh-CN"/>
            </a:br>
            <a:r>
              <a:rPr lang="zh-CN"/>
              <a:t>“帮我建模一套马里奥游戏吧”</a:t>
            </a:r>
            <a:br>
              <a:rPr lang="zh-CN"/>
            </a:br>
            <a:br>
              <a:rPr lang="zh-CN"/>
            </a:br>
            <a:r>
              <a:rPr lang="zh-CN" u="sng">
                <a:solidFill>
                  <a:schemeClr val="hlink"/>
                </a:solidFill>
                <a:hlinkClick r:id="rId4"/>
              </a:rPr>
              <a:t>https://www.bilibili.com/video/BV1UkQcY9Ehx/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5"/>
              </a:rPr>
              <a:t>https://www.bilibili.com/video/BV1gaQ7YiECy/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6"/>
              </a:rPr>
              <a:t>https://www.bilibili.com/video/BV1iTQFYfEiF/</a:t>
            </a:r>
            <a:endParaRPr/>
          </a:p>
        </p:txBody>
      </p:sp>
      <p:pic>
        <p:nvPicPr>
          <p:cNvPr id="193" name="Google Shape;193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4500" y="963138"/>
            <a:ext cx="5719502" cy="32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CloudFlare </a:t>
            </a:r>
            <a:r>
              <a:rPr lang="zh-CN"/>
              <a:t>配置</a:t>
            </a:r>
            <a:endParaRPr/>
          </a:p>
        </p:txBody>
      </p:sp>
      <p:sp>
        <p:nvSpPr>
          <p:cNvPr id="199" name="Google Shape;199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https://github.com/cloudflare/mcp-server-cloudflare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Cloudflare 这个功能在哪里配置啊？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不找了，交给 AI 吧</a:t>
            </a:r>
            <a:br>
              <a:rPr lang="zh-CN"/>
            </a:br>
            <a:br>
              <a:rPr lang="zh-CN"/>
            </a:br>
            <a:r>
              <a:rPr lang="zh-CN"/>
              <a:t>“帮我看看 R2 存储空间还剩多少”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“帮我看看有几个域名快到期了”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zh-CN"/>
              <a:t>“帮我打开高防模式”</a:t>
            </a:r>
            <a:endParaRPr/>
          </a:p>
        </p:txBody>
      </p:sp>
      <p:pic>
        <p:nvPicPr>
          <p:cNvPr id="200" name="Google Shape;200;p36" title="CleanShot 2025-03-13 at 16.48.44@2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400" y="1445963"/>
            <a:ext cx="5719498" cy="2251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/>
              <a:t>MCP </a:t>
            </a:r>
            <a:r>
              <a:rPr lang="zh-CN" sz="4000"/>
              <a:t>日常使用有很大想象空间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/>
              <a:t>让你体验 AI 代理妙处</a:t>
            </a:r>
            <a:br>
              <a:rPr lang="zh-CN"/>
            </a:br>
            <a:br>
              <a:rPr lang="zh-CN"/>
            </a:br>
            <a:r>
              <a:rPr lang="zh-CN" sz="4000"/>
              <a:t>比如操控智能家居，自动给家里买日用品</a:t>
            </a:r>
            <a:endParaRPr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000"/>
              <a:t>MCP </a:t>
            </a:r>
            <a:r>
              <a:rPr lang="zh-CN" sz="4000"/>
              <a:t>客户端</a:t>
            </a:r>
            <a:br>
              <a:rPr lang="zh-CN"/>
            </a:br>
            <a:r>
              <a:rPr lang="zh-CN" sz="1550">
                <a:highlight>
                  <a:srgbClr val="FFFFFF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从本质上讲：当你想为一个你不能控制的 agent 引入工具时，MCP 就会派上用场。</a:t>
            </a:r>
            <a:endParaRPr sz="155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支持 MCP 的客户端</a:t>
            </a:r>
            <a:endParaRPr/>
          </a:p>
        </p:txBody>
      </p:sp>
      <p:sp>
        <p:nvSpPr>
          <p:cNvPr id="216" name="Google Shape;21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Claude 官方正版 Desktop.app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VSCode 插件 Cline Continue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独立编辑器 Cursor Windsurf Zed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zh-CN"/>
              <a:t>多种独立 Chat 客户端</a:t>
            </a:r>
            <a:endParaRPr/>
          </a:p>
        </p:txBody>
      </p:sp>
      <p:pic>
        <p:nvPicPr>
          <p:cNvPr id="217" name="Google Shape;217;p39" title="CleanShot 2025-03-13 at 15.56.20@2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783" y="0"/>
            <a:ext cx="337793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MCP</a:t>
            </a:r>
            <a:r>
              <a:rPr lang="zh-CN" sz="3600"/>
              <a:t>客户端配置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/>
              <a:t>JSON文件👉</a:t>
            </a:r>
            <a:endParaRPr sz="3600"/>
          </a:p>
        </p:txBody>
      </p:sp>
      <p:pic>
        <p:nvPicPr>
          <p:cNvPr id="223" name="Google Shape;223;p40" title="CleanShot 2025-03-13 at 16.17.44@2x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6698" y="404075"/>
            <a:ext cx="5027299" cy="433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>
            <p:ph type="title"/>
          </p:nvPr>
        </p:nvSpPr>
        <p:spPr>
          <a:xfrm>
            <a:off x="311700" y="13045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Cline 是当前</a:t>
            </a:r>
            <a:r>
              <a:rPr lang="zh-CN"/>
              <a:t>成熟度较高</a:t>
            </a:r>
            <a:r>
              <a:rPr lang="zh-CN"/>
              <a:t>的 MCP 客户端</a:t>
            </a:r>
            <a:endParaRPr/>
          </a:p>
        </p:txBody>
      </p:sp>
      <p:pic>
        <p:nvPicPr>
          <p:cNvPr id="229" name="Google Shape;2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606" y="2146325"/>
            <a:ext cx="5976791" cy="2997176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1"/>
          <p:cNvSpPr txBox="1"/>
          <p:nvPr/>
        </p:nvSpPr>
        <p:spPr>
          <a:xfrm>
            <a:off x="3072000" y="9043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https://cline.bot/mcp-marketplace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大纲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为什么 MCP 会火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如何使用 Cline 安装配置 MCP 服务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如何作为客户端集成 MCP 服务调用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DEMO</a:t>
            </a:r>
            <a:r>
              <a:rPr lang="zh-CN"/>
              <a:t>：使用Cline安装MCP服务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对于 Agent 开发者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更重要的是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如何集成 MCP 服务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DEMO: </a:t>
            </a:r>
            <a:r>
              <a:rPr lang="zh-CN"/>
              <a:t>如何集成 MCP Server 到你的程序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另外值得了解事物</a:t>
            </a:r>
            <a:endParaRPr/>
          </a:p>
        </p:txBody>
      </p:sp>
      <p:sp>
        <p:nvSpPr>
          <p:cNvPr id="251" name="Google Shape;25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u="sng">
                <a:solidFill>
                  <a:schemeClr val="hlink"/>
                </a:solidFill>
                <a:hlinkClick r:id="rId3"/>
              </a:rPr>
              <a:t>https://llmstxt.org/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每个网站都包含各种各样信息，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可以通过 llms.txt 和 llms-full.txt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把所有关键信息都提供出来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zh-CN"/>
              <a:t>“一页纸列出重点”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2" name="Google Shape;252;p45" title="CleanShot 2025-03-13 at 16.59.57@2x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625" y="148087"/>
            <a:ext cx="3959073" cy="225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21625" y="2613600"/>
            <a:ext cx="3959076" cy="1927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我的观点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4A86E8"/>
                </a:solidFill>
              </a:rPr>
              <a:t>Agent基础工具&amp;计划能力</a:t>
            </a:r>
            <a:endParaRPr sz="3600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3600">
                <a:solidFill>
                  <a:srgbClr val="4A86E8"/>
                </a:solidFill>
              </a:rPr>
              <a:t>最后都会内化到模型当中</a:t>
            </a:r>
            <a:endParaRPr sz="36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🙏 </a:t>
            </a:r>
            <a:r>
              <a:rPr lang="zh-CN"/>
              <a:t>END </a:t>
            </a:r>
            <a:r>
              <a:rPr lang="zh-CN"/>
              <a:t>🙏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图解 </a:t>
            </a:r>
            <a:r>
              <a:rPr lang="zh-CN"/>
              <a:t>MCP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类似 Type-C 统一不同的接口</a:t>
            </a:r>
            <a:endParaRPr/>
          </a:p>
        </p:txBody>
      </p:sp>
      <p:pic>
        <p:nvPicPr>
          <p:cNvPr id="79" name="Google Shape;79;p17" title="Why use MCP instead of traditional API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2150" y="1285875"/>
            <a:ext cx="45720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 title="What is MC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9850" y="1285875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隔离各家的API实现</a:t>
            </a:r>
            <a:endParaRPr/>
          </a:p>
        </p:txBody>
      </p:sp>
      <p:pic>
        <p:nvPicPr>
          <p:cNvPr id="86" name="Google Shape;86;p18" title="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4378"/>
            <a:ext cx="5294006" cy="3374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 title="Image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4008" y="884375"/>
            <a:ext cx="3849991" cy="33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更多具像化理解</a:t>
            </a:r>
            <a:endParaRPr/>
          </a:p>
        </p:txBody>
      </p:sp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04800"/>
            <a:ext cx="3441717" cy="392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3425" y="304800"/>
            <a:ext cx="5234340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 </a:t>
            </a:r>
            <a:r>
              <a:rPr lang="zh-CN"/>
              <a:t>理解：解耦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Agent 与&lt;工具和资源&gt;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MCP </a:t>
            </a:r>
            <a:r>
              <a:rPr lang="zh-CN"/>
              <a:t>是经典CS架构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一头是使用方Client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CN"/>
              <a:t>一头是提供方Server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