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notesMasterIdLst>
    <p:notesMasterId r:id="rId8"/>
  </p:notesMasterIdLst>
  <p:sldIdLst>
    <p:sldId id="257" r:id="rId4"/>
    <p:sldId id="258" r:id="rId5"/>
    <p:sldId id="259" r:id="rId6"/>
    <p:sldId id="487" r:id="rId7"/>
    <p:sldId id="2579" r:id="rId9"/>
    <p:sldId id="2586" r:id="rId10"/>
    <p:sldId id="2589" r:id="rId11"/>
    <p:sldId id="2590" r:id="rId12"/>
    <p:sldId id="260" r:id="rId13"/>
    <p:sldId id="2591" r:id="rId14"/>
    <p:sldId id="262" r:id="rId15"/>
    <p:sldId id="2573" r:id="rId16"/>
    <p:sldId id="2588" r:id="rId17"/>
    <p:sldId id="2587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4"/>
  </p:normalViewPr>
  <p:slideViewPr>
    <p:cSldViewPr snapToGrid="0" snapToObjects="1" showGuides="1">
      <p:cViewPr>
        <p:scale>
          <a:sx n="98" d="100"/>
          <a:sy n="98" d="100"/>
        </p:scale>
        <p:origin x="-834" y="-264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2A392-2278-8C41-852C-B2E8129CF00D}" type="slidenum">
              <a:rPr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4DD64-340E-694B-ACF5-B657D838E1FA}" type="datetimeFigureOut">
              <a:rPr lang="zh-CN" alt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2A392-2278-8C41-852C-B2E8129CF00D}" type="slidenum">
              <a:rPr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>
            <a:off x="4981679" y="-1"/>
            <a:ext cx="7198360" cy="6858000"/>
          </a:xfrm>
          <a:custGeom>
            <a:avLst/>
            <a:gdLst>
              <a:gd name="connsiteX0" fmla="*/ 0 w 7198621"/>
              <a:gd name="connsiteY0" fmla="*/ 0 h 6858001"/>
              <a:gd name="connsiteX1" fmla="*/ 7198621 w 7198621"/>
              <a:gd name="connsiteY1" fmla="*/ 0 h 6858001"/>
              <a:gd name="connsiteX2" fmla="*/ 7198621 w 7198621"/>
              <a:gd name="connsiteY2" fmla="*/ 6858001 h 6858001"/>
              <a:gd name="connsiteX3" fmla="*/ 4209143 w 7198621"/>
              <a:gd name="connsiteY3" fmla="*/ 6858001 h 6858001"/>
              <a:gd name="connsiteX4" fmla="*/ 0 w 719862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621" h="6858001">
                <a:moveTo>
                  <a:pt x="0" y="0"/>
                </a:moveTo>
                <a:lnTo>
                  <a:pt x="7198621" y="0"/>
                </a:lnTo>
                <a:lnTo>
                  <a:pt x="7198621" y="6858001"/>
                </a:lnTo>
                <a:lnTo>
                  <a:pt x="4209143" y="6858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rcRect/>
            <a:stretch>
              <a:fillRect t="-10029" b="-100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flipV="1">
            <a:off x="4642029" y="0"/>
            <a:ext cx="3123932" cy="3557498"/>
          </a:xfrm>
          <a:prstGeom prst="parallelogram">
            <a:avLst>
              <a:gd name="adj" fmla="val 69381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深度视觉·原创设计 https://www.docer.com/works?userid=22383862"/>
          <p:cNvSpPr/>
          <p:nvPr/>
        </p:nvSpPr>
        <p:spPr>
          <a:xfrm flipV="1">
            <a:off x="9251960" y="3611693"/>
            <a:ext cx="2483485" cy="3305810"/>
          </a:xfrm>
          <a:prstGeom prst="parallelogram">
            <a:avLst>
              <a:gd name="adj" fmla="val 81768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353060" y="2629535"/>
            <a:ext cx="7313295" cy="2149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lvl="0" algn="dist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zcoolwenyiti" panose="02000603000000000000" pitchFamily="2" charset="-122"/>
                <a:ea typeface="zcoolwenyiti" panose="02000603000000000000" pitchFamily="2" charset="-122"/>
                <a:cs typeface="+mn-ea"/>
                <a:sym typeface="+mn-lt"/>
              </a:rPr>
              <a:t>卓越前海湾选址报告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zcoolwenyiti" panose="02000603000000000000" pitchFamily="2" charset="-122"/>
              <a:ea typeface="zcoolwenyiti" panose="02000603000000000000" pitchFamily="2" charset="-122"/>
              <a:cs typeface="+mn-ea"/>
              <a:sym typeface="+mn-lt"/>
            </a:endParaRPr>
          </a:p>
        </p:txBody>
      </p:sp>
      <p:sp>
        <p:nvSpPr>
          <p:cNvPr id="13" name="深度视觉·原创设计 https://www.docer.com/works?userid=22383862"/>
          <p:cNvSpPr txBox="1"/>
          <p:nvPr/>
        </p:nvSpPr>
        <p:spPr>
          <a:xfrm>
            <a:off x="851535" y="3684270"/>
            <a:ext cx="631634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dirty="0">
                <a:solidFill>
                  <a:schemeClr val="accent2"/>
                </a:solidFill>
                <a:cs typeface="+mn-ea"/>
                <a:sym typeface="+mn-lt"/>
              </a:rPr>
              <a:t>Riviera Gardens Site Selection Report</a:t>
            </a:r>
            <a:endParaRPr lang="en-US" altLang="zh-CN" sz="3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4" name="深度视觉·原创设计 https://www.docer.com/works?userid=22383862"/>
          <p:cNvSpPr/>
          <p:nvPr/>
        </p:nvSpPr>
        <p:spPr>
          <a:xfrm>
            <a:off x="923290" y="4648835"/>
            <a:ext cx="2150745" cy="443230"/>
          </a:xfrm>
          <a:prstGeom prst="round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时间：</a:t>
            </a:r>
            <a:r>
              <a:rPr lang="en-GB" altLang="zh-CN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2025</a:t>
            </a:r>
            <a:r>
              <a:rPr lang="zh-CN" altLang="en-US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7</a:t>
            </a:r>
            <a:r>
              <a:rPr lang="zh-CN" altLang="en-US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9</a:t>
            </a:r>
            <a:r>
              <a:rPr lang="zh-CN" altLang="en-US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日</a:t>
            </a:r>
            <a:endParaRPr lang="zh-CN" altLang="en-US" sz="14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" y="1117600"/>
            <a:ext cx="2400584" cy="18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2917825"/>
            <a:ext cx="2399124" cy="18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930" y="1118235"/>
            <a:ext cx="2698750" cy="3599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950" y="1117600"/>
            <a:ext cx="2400000" cy="18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950" y="2917825"/>
            <a:ext cx="2400000" cy="180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520" y="1117600"/>
            <a:ext cx="2700000" cy="360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2800" y="5099685"/>
            <a:ext cx="984377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工作日期间，商场人流量稀少，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14-15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点人流经过不足百人，夜间稍微有所提升，客流量还稀少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,,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健身房以及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KTV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客流可观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939164" y="1162569"/>
            <a:ext cx="10179685" cy="273367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深度视觉·原创设计 https://www.docer.com/works?userid=22383862"/>
          <p:cNvSpPr txBox="1"/>
          <p:nvPr/>
        </p:nvSpPr>
        <p:spPr>
          <a:xfrm>
            <a:off x="5159787" y="1162569"/>
            <a:ext cx="1523714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zcoolwenyiti" panose="02000603000000000000" pitchFamily="2" charset="-122"/>
                <a:ea typeface="zcoolwenyiti" panose="02000603000000000000" pitchFamily="2" charset="-122"/>
                <a:cs typeface="+mn-ea"/>
                <a:sym typeface="+mn-lt"/>
              </a:rPr>
              <a:t>03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zcoolwenyiti" panose="02000603000000000000" pitchFamily="2" charset="-122"/>
              <a:ea typeface="zcoolwenyiti" panose="02000603000000000000" pitchFamily="2" charset="-122"/>
              <a:cs typeface="+mn-ea"/>
              <a:sym typeface="+mn-lt"/>
            </a:endParaRPr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3381145" y="2344556"/>
            <a:ext cx="542971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sz="3200" dirty="0">
                <a:solidFill>
                  <a:schemeClr val="accent2"/>
                </a:solidFill>
                <a:cs typeface="+mn-ea"/>
                <a:sym typeface="+mn-lt"/>
              </a:rPr>
              <a:t>周边行业状态</a:t>
            </a:r>
            <a:endParaRPr lang="zh-CN" sz="3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3381375" y="2344420"/>
            <a:ext cx="5429885" cy="727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zh-CN" altLang="en-US" sz="3200" dirty="0" smtClean="0">
                <a:solidFill>
                  <a:schemeClr val="accent2"/>
                </a:solidFill>
                <a:cs typeface="+mn-ea"/>
                <a:sym typeface="+mn-lt"/>
              </a:rPr>
              <a:t>竞对情况</a:t>
            </a:r>
            <a:endParaRPr lang="en-US" altLang="zh-CN" sz="3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63" name="文本框 22"/>
          <p:cNvSpPr txBox="1"/>
          <p:nvPr>
            <p:custDataLst>
              <p:tags r:id="rId2"/>
            </p:custDataLst>
          </p:nvPr>
        </p:nvSpPr>
        <p:spPr>
          <a:xfrm>
            <a:off x="5275056" y="2764629"/>
            <a:ext cx="2383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Competition situation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</a:endParaRPr>
          </a:p>
          <a:p>
            <a:b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深度视觉·原创设计 https://www.docer.com/works?userid=22383862"/>
          <p:cNvGrpSpPr/>
          <p:nvPr/>
        </p:nvGrpSpPr>
        <p:grpSpPr>
          <a:xfrm>
            <a:off x="5715175" y="1588"/>
            <a:ext cx="7149246" cy="6858000"/>
            <a:chOff x="5715175" y="1588"/>
            <a:chExt cx="7149246" cy="6858000"/>
          </a:xfrm>
        </p:grpSpPr>
        <p:sp>
          <p:nvSpPr>
            <p:cNvPr id="16" name="Freeform 8"/>
            <p:cNvSpPr/>
            <p:nvPr/>
          </p:nvSpPr>
          <p:spPr bwMode="auto">
            <a:xfrm>
              <a:off x="5715175" y="1588"/>
              <a:ext cx="6480000" cy="6858000"/>
            </a:xfrm>
            <a:prstGeom prst="parallelogram">
              <a:avLst>
                <a:gd name="adj" fmla="val 48222"/>
              </a:avLst>
            </a:prstGeom>
            <a:solidFill>
              <a:schemeClr val="accent1">
                <a:alpha val="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11519578" y="5436296"/>
              <a:ext cx="1344843" cy="1423292"/>
            </a:xfrm>
            <a:prstGeom prst="parallelogram">
              <a:avLst>
                <a:gd name="adj" fmla="val 48222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3" name="深度视觉·原创设计 https://www.docer.com/works?userid=22383862"/>
          <p:cNvSpPr>
            <a:spLocks noGrp="1"/>
          </p:cNvSpPr>
          <p:nvPr>
            <p:ph type="sldNum" sz="quarter" idx="12"/>
          </p:nvPr>
        </p:nvSpPr>
        <p:spPr>
          <a:xfrm>
            <a:off x="11490251" y="6370541"/>
            <a:ext cx="415999" cy="249385"/>
          </a:xfrm>
        </p:spPr>
        <p:txBody>
          <a:bodyPr/>
          <a:lstStyle/>
          <a:p>
            <a:fld id="{DB1CA209-181F-46EF-9285-755E64EE8A8B}" type="slidenum">
              <a:rPr lang="en-US" smtClean="0">
                <a:latin typeface="Source Han Sans SC" panose="020B0500000000000000" pitchFamily="34" charset="-128"/>
                <a:ea typeface="Source Han Sans SC" panose="020B0500000000000000" pitchFamily="34" charset="-128"/>
              </a:rPr>
            </a:fld>
            <a:endParaRPr lang="en-US" dirty="0">
              <a:latin typeface="Source Han Sans SC" panose="020B0500000000000000" pitchFamily="34" charset="-128"/>
              <a:ea typeface="Source Han Sans SC" panose="020B0500000000000000" pitchFamily="34" charset="-128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517514" y="1207383"/>
            <a:ext cx="466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竞品-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网鱼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（鲤鱼门店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2" name="表格 11"/>
          <p:cNvGraphicFramePr/>
          <p:nvPr/>
        </p:nvGraphicFramePr>
        <p:xfrm>
          <a:off x="517514" y="1937496"/>
          <a:ext cx="11109640" cy="320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565"/>
                <a:gridCol w="1946275"/>
                <a:gridCol w="2134235"/>
                <a:gridCol w="2201545"/>
                <a:gridCol w="2339020"/>
              </a:tblGrid>
              <a:tr h="668921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名称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1200" b="0" dirty="0"/>
                        <a:t>会员</a:t>
                      </a:r>
                      <a:r>
                        <a:rPr lang="zh-CN" altLang="en-US" sz="1200" b="0" dirty="0" smtClean="0"/>
                        <a:t>价（周一</a:t>
                      </a:r>
                      <a:r>
                        <a:rPr lang="en-US" altLang="zh-CN" sz="1200" b="0" dirty="0" smtClean="0"/>
                        <a:t>-</a:t>
                      </a:r>
                      <a:r>
                        <a:rPr lang="zh-CN" altLang="en-US" sz="1200" b="0" dirty="0" smtClean="0"/>
                        <a:t>周四）</a:t>
                      </a:r>
                      <a:endParaRPr lang="zh-CN" alt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1200" b="0" dirty="0" smtClean="0"/>
                        <a:t>会员价（周五</a:t>
                      </a:r>
                      <a:r>
                        <a:rPr lang="en-US" altLang="zh-CN" sz="1200" b="0" dirty="0" smtClean="0"/>
                        <a:t>-</a:t>
                      </a:r>
                      <a:r>
                        <a:rPr lang="zh-CN" altLang="en-US" sz="1200" b="0" dirty="0" smtClean="0"/>
                        <a:t>周日）</a:t>
                      </a:r>
                      <a:endParaRPr lang="zh-CN" alt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b="0" dirty="0"/>
                        <a:t>包时</a:t>
                      </a:r>
                      <a:r>
                        <a:rPr lang="en-US" altLang="zh-CN" sz="1200" b="0" dirty="0" smtClean="0"/>
                        <a:t>5H/8H</a:t>
                      </a:r>
                      <a:endParaRPr lang="en-US" altLang="zh-CN" sz="1200" b="0" dirty="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b="0" dirty="0"/>
         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b="0" dirty="0"/>
                        <a:t>包夜价</a:t>
                      </a:r>
                      <a:endParaRPr lang="zh-CN" altLang="en-US" sz="1200" b="0" dirty="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b="0" dirty="0" smtClean="0"/>
                        <a:t>00</a:t>
                      </a:r>
                      <a:r>
                        <a:rPr lang="zh-CN" altLang="en-US" sz="1200" b="0" dirty="0" smtClean="0"/>
                        <a:t>：</a:t>
                      </a:r>
                      <a:r>
                        <a:rPr lang="en-US" altLang="zh-CN" sz="1200" b="0" dirty="0" smtClean="0"/>
                        <a:t>00-09:00</a:t>
                      </a:r>
                      <a:endParaRPr lang="zh-CN" altLang="en-US" sz="1200" b="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00" dirty="0" smtClean="0"/>
                        <a:t>大厅区         </a:t>
                      </a:r>
                      <a:r>
                        <a:rPr lang="en-US" sz="1000" dirty="0" smtClean="0"/>
                        <a:t>15</a:t>
                      </a:r>
                      <a:r>
                        <a:rPr lang="zh-CN" altLang="en-US" sz="1000" dirty="0"/>
                        <a:t>台</a:t>
                      </a:r>
                      <a:endParaRPr lang="en-US" altLang="zh-CN" sz="1000" dirty="0"/>
                    </a:p>
                    <a:p>
                      <a:pPr>
                        <a:buNone/>
                      </a:pPr>
                      <a:r>
                        <a:rPr lang="zh-CN" altLang="en-US" sz="1000" dirty="0" smtClean="0"/>
                        <a:t>显卡：</a:t>
                      </a:r>
                      <a:r>
                        <a:rPr lang="en-US" altLang="zh-CN" sz="1000" dirty="0" smtClean="0"/>
                        <a:t>RTX-4060  </a:t>
                      </a:r>
                      <a:r>
                        <a:rPr lang="zh-CN" altLang="en-US" sz="1000" dirty="0" smtClean="0"/>
                        <a:t>显示器华硕</a:t>
                      </a:r>
                      <a:r>
                        <a:rPr lang="en-US" altLang="zh-CN" sz="1000" dirty="0" smtClean="0"/>
                        <a:t>2K 160HZ</a:t>
                      </a:r>
                      <a:endParaRPr lang="en-US" altLang="zh-CN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39/49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40/45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33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00" dirty="0" smtClean="0"/>
                        <a:t>高端三</a:t>
                      </a:r>
                      <a:r>
                        <a:rPr lang="en-US" altLang="zh-CN" sz="1000" dirty="0" smtClean="0"/>
                        <a:t>/</a:t>
                      </a:r>
                      <a:r>
                        <a:rPr lang="zh-CN" altLang="en-US" sz="1000" dirty="0" smtClean="0"/>
                        <a:t>四</a:t>
                      </a:r>
                      <a:r>
                        <a:rPr lang="en-US" altLang="zh-CN" sz="1000" dirty="0" smtClean="0"/>
                        <a:t>/</a:t>
                      </a:r>
                      <a:r>
                        <a:rPr lang="zh-CN" altLang="en-US" sz="1000" dirty="0" smtClean="0"/>
                        <a:t>五人包     </a:t>
                      </a:r>
                      <a:r>
                        <a:rPr lang="en-US" altLang="zh-CN" sz="1000" dirty="0" smtClean="0"/>
                        <a:t>15</a:t>
                      </a:r>
                      <a:r>
                        <a:rPr lang="zh-CN" altLang="en-US" sz="1000" dirty="0"/>
                        <a:t>台</a:t>
                      </a:r>
                      <a:endParaRPr lang="en-US" altLang="zh-CN" sz="1000" dirty="0"/>
                    </a:p>
                    <a:p>
                      <a:pPr>
                        <a:buNone/>
                      </a:pPr>
                      <a:r>
                        <a:rPr lang="zh-CN" altLang="en-US" sz="1000" dirty="0" smtClean="0"/>
                        <a:t>显卡：</a:t>
                      </a:r>
                      <a:r>
                        <a:rPr lang="en-US" altLang="zh-CN" sz="1000" dirty="0" smtClean="0"/>
                        <a:t>RTX4060  </a:t>
                      </a:r>
                      <a:r>
                        <a:rPr lang="zh-CN" altLang="en-US" sz="1000" dirty="0" smtClean="0"/>
                        <a:t>显示器华硕</a:t>
                      </a:r>
                      <a:r>
                        <a:rPr lang="en-US" altLang="zh-CN" sz="1000" dirty="0" smtClean="0"/>
                        <a:t>2K 240HZ</a:t>
                      </a:r>
                      <a:endParaRPr lang="en-US" altLang="zh-CN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69/89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65/72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00" dirty="0" smtClean="0"/>
                        <a:t>高端单双包      </a:t>
                      </a:r>
                      <a:r>
                        <a:rPr lang="en-US" altLang="zh-CN" sz="1000" dirty="0" smtClean="0"/>
                        <a:t>29</a:t>
                      </a:r>
                      <a:r>
                        <a:rPr lang="zh-CN" altLang="en-US" sz="1000" dirty="0"/>
                        <a:t>台</a:t>
                      </a:r>
                      <a:endParaRPr lang="en-US" altLang="zh-CN" sz="1000" dirty="0"/>
                    </a:p>
                    <a:p>
                      <a:pPr>
                        <a:buNone/>
                      </a:pPr>
                      <a:r>
                        <a:rPr lang="zh-CN" altLang="en-US" sz="1000" dirty="0" smtClean="0"/>
                        <a:t>显卡：</a:t>
                      </a:r>
                      <a:r>
                        <a:rPr lang="en-US" altLang="zh-CN" sz="1000" dirty="0" smtClean="0"/>
                        <a:t>RTX-4070  </a:t>
                      </a:r>
                      <a:r>
                        <a:rPr lang="zh-CN" altLang="en-US" sz="1000" dirty="0" smtClean="0"/>
                        <a:t>显示器华硕</a:t>
                      </a:r>
                      <a:r>
                        <a:rPr lang="en-US" altLang="zh-CN" sz="1000" dirty="0" smtClean="0"/>
                        <a:t>2K  260HZ</a:t>
                      </a:r>
                      <a:endParaRPr lang="en-US" altLang="zh-CN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69/89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80/88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42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00" dirty="0" smtClean="0"/>
                        <a:t>高端卓威八人包       </a:t>
                      </a:r>
                      <a:r>
                        <a:rPr lang="en-US" altLang="zh-CN" sz="1000" dirty="0" smtClean="0"/>
                        <a:t>8</a:t>
                      </a:r>
                      <a:r>
                        <a:rPr lang="zh-CN" altLang="en-US" sz="1000" dirty="0"/>
                        <a:t>台</a:t>
                      </a:r>
                      <a:endParaRPr lang="en-US" altLang="zh-CN" sz="1000" dirty="0"/>
                    </a:p>
                    <a:p>
                      <a:pPr>
                        <a:buNone/>
                      </a:pPr>
                      <a:r>
                        <a:rPr lang="zh-CN" altLang="en-US" sz="1000" dirty="0" smtClean="0"/>
                        <a:t>显卡：</a:t>
                      </a:r>
                      <a:r>
                        <a:rPr lang="en-US" altLang="zh-CN" sz="1000" dirty="0" smtClean="0"/>
                        <a:t>RTX-4070S  </a:t>
                      </a:r>
                      <a:r>
                        <a:rPr lang="zh-CN" altLang="en-US" sz="1000" dirty="0" smtClean="0"/>
                        <a:t>显示器卓威</a:t>
                      </a:r>
                      <a:r>
                        <a:rPr lang="en-US" altLang="zh-CN" sz="1000" dirty="0" smtClean="0"/>
                        <a:t>1K 400HZ 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69/89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80/88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42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dirty="0"/>
                        <a:t>影音单人包</a:t>
                      </a:r>
                      <a:r>
                        <a:rPr lang="en-US" altLang="zh-CN" sz="1000" dirty="0"/>
                        <a:t>    6</a:t>
                      </a:r>
                      <a:r>
                        <a:rPr lang="zh-CN" altLang="en-US" sz="1000" dirty="0"/>
                        <a:t>台</a:t>
                      </a:r>
                      <a:endParaRPr lang="zh-CN" altLang="en-US" sz="1000" dirty="0"/>
                    </a:p>
                    <a:p>
                      <a:pPr>
                        <a:buNone/>
                      </a:pPr>
                      <a:r>
                        <a:rPr lang="zh-CN" altLang="en-US" sz="1000" dirty="0"/>
                        <a:t>显卡</a:t>
                      </a:r>
                      <a:r>
                        <a:rPr lang="en-US" altLang="zh-CN" sz="1000" dirty="0"/>
                        <a:t>4070ti  </a:t>
                      </a:r>
                      <a:r>
                        <a:rPr lang="zh-CN" altLang="en-US" sz="1000" dirty="0"/>
                        <a:t>显示器</a:t>
                      </a:r>
                      <a:r>
                        <a:rPr lang="en-US" altLang="zh-CN" sz="1000" dirty="0"/>
                        <a:t>ROG 2K 240HZ</a:t>
                      </a:r>
                      <a:endParaRPr lang="en-US" altLang="zh-CN" sz="1000" dirty="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69/89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85/92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58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特权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LOL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特权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DNF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特权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CF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特权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视频特权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深度视觉·原创设计 https://www.docer.com/works?userid=22383862"/>
          <p:cNvGrpSpPr/>
          <p:nvPr/>
        </p:nvGrpSpPr>
        <p:grpSpPr>
          <a:xfrm>
            <a:off x="5715175" y="1588"/>
            <a:ext cx="7149246" cy="6858000"/>
            <a:chOff x="5715175" y="1588"/>
            <a:chExt cx="7149246" cy="6858000"/>
          </a:xfrm>
        </p:grpSpPr>
        <p:sp>
          <p:nvSpPr>
            <p:cNvPr id="16" name="Freeform 8"/>
            <p:cNvSpPr/>
            <p:nvPr/>
          </p:nvSpPr>
          <p:spPr bwMode="auto">
            <a:xfrm>
              <a:off x="5715175" y="1588"/>
              <a:ext cx="6480000" cy="6858000"/>
            </a:xfrm>
            <a:prstGeom prst="parallelogram">
              <a:avLst>
                <a:gd name="adj" fmla="val 48222"/>
              </a:avLst>
            </a:prstGeom>
            <a:solidFill>
              <a:schemeClr val="accent1">
                <a:alpha val="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11519578" y="5436296"/>
              <a:ext cx="1344843" cy="1423292"/>
            </a:xfrm>
            <a:prstGeom prst="parallelogram">
              <a:avLst>
                <a:gd name="adj" fmla="val 48222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3" name="深度视觉·原创设计 https://www.docer.com/works?userid=22383862"/>
          <p:cNvSpPr>
            <a:spLocks noGrp="1"/>
          </p:cNvSpPr>
          <p:nvPr>
            <p:ph type="sldNum" sz="quarter" idx="12"/>
          </p:nvPr>
        </p:nvSpPr>
        <p:spPr>
          <a:xfrm>
            <a:off x="11490251" y="6370541"/>
            <a:ext cx="415999" cy="249385"/>
          </a:xfrm>
        </p:spPr>
        <p:txBody>
          <a:bodyPr/>
          <a:lstStyle/>
          <a:p>
            <a:fld id="{DB1CA209-181F-46EF-9285-755E64EE8A8B}" type="slidenum">
              <a:rPr lang="en-US" smtClean="0">
                <a:latin typeface="Source Han Sans SC" panose="020B0500000000000000" pitchFamily="34" charset="-128"/>
                <a:ea typeface="Source Han Sans SC" panose="020B0500000000000000" pitchFamily="34" charset="-128"/>
              </a:rPr>
            </a:fld>
            <a:endParaRPr lang="en-US" dirty="0">
              <a:latin typeface="Source Han Sans SC" panose="020B0500000000000000" pitchFamily="34" charset="-128"/>
              <a:ea typeface="Source Han Sans SC" panose="020B0500000000000000" pitchFamily="34" charset="-128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517514" y="1207383"/>
            <a:ext cx="466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竞品-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网鱼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（鲤鱼门店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2" name="表格 11"/>
          <p:cNvGraphicFramePr/>
          <p:nvPr/>
        </p:nvGraphicFramePr>
        <p:xfrm>
          <a:off x="517514" y="1937496"/>
          <a:ext cx="11109640" cy="377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9197"/>
                <a:gridCol w="2243807"/>
                <a:gridCol w="2301717"/>
                <a:gridCol w="2224504"/>
                <a:gridCol w="2430415"/>
              </a:tblGrid>
              <a:tr h="668921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1200" b="0" dirty="0" smtClean="0"/>
                        <a:t>在线人数</a:t>
                      </a:r>
                      <a:endParaRPr lang="zh-CN" alt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endParaRPr lang="zh-CN" alt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zh-CN" altLang="en-US" sz="1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 smtClean="0"/>
                        <a:t>在线人数</a:t>
                      </a:r>
                      <a:endParaRPr lang="zh-CN" altLang="en-US" sz="1200" b="0" dirty="0" smtClean="0"/>
                    </a:p>
                  </a:txBody>
                  <a:tcPr/>
                </a:tc>
              </a:tr>
              <a:tr h="593812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14:00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smtClean="0"/>
                        <a:t>19:00</a:t>
                      </a:r>
                      <a:endParaRPr lang="en-US" altLang="zh-C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54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smtClean="0"/>
                        <a:t>15:00</a:t>
                      </a:r>
                      <a:endParaRPr lang="en-US" altLang="zh-CN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smtClean="0"/>
                        <a:t>20:00</a:t>
                      </a:r>
                      <a:endParaRPr lang="en-US" altLang="zh-C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93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/>
                        <a:t>16:00</a:t>
                      </a:r>
                      <a:endParaRPr lang="en-US" altLang="zh-CN" sz="1800" dirty="0" smtClean="0"/>
                    </a:p>
                    <a:p>
                      <a:pPr>
                        <a:buNone/>
                      </a:pP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smtClean="0"/>
                        <a:t>21:00</a:t>
                      </a:r>
                      <a:endParaRPr lang="en-US" altLang="zh-C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93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smtClean="0"/>
                        <a:t>17:00</a:t>
                      </a:r>
                      <a:endParaRPr lang="en-US" altLang="zh-CN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smtClean="0"/>
                        <a:t>22:00</a:t>
                      </a:r>
                      <a:endParaRPr lang="en-US" altLang="zh-C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5585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smtClean="0"/>
                        <a:t>18:00</a:t>
                      </a:r>
                      <a:endParaRPr lang="en-US" altLang="zh-CN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深度视觉·原创设计 https://www.docer.com/works?userid=22383862"/>
          <p:cNvGrpSpPr/>
          <p:nvPr/>
        </p:nvGrpSpPr>
        <p:grpSpPr>
          <a:xfrm>
            <a:off x="5715175" y="1588"/>
            <a:ext cx="7149246" cy="6858000"/>
            <a:chOff x="5715175" y="1588"/>
            <a:chExt cx="7149246" cy="6858000"/>
          </a:xfrm>
        </p:grpSpPr>
        <p:sp>
          <p:nvSpPr>
            <p:cNvPr id="16" name="Freeform 8"/>
            <p:cNvSpPr/>
            <p:nvPr/>
          </p:nvSpPr>
          <p:spPr bwMode="auto">
            <a:xfrm>
              <a:off x="5715175" y="1588"/>
              <a:ext cx="6480000" cy="6858000"/>
            </a:xfrm>
            <a:prstGeom prst="parallelogram">
              <a:avLst>
                <a:gd name="adj" fmla="val 48222"/>
              </a:avLst>
            </a:prstGeom>
            <a:solidFill>
              <a:schemeClr val="accent1">
                <a:alpha val="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11519578" y="5436296"/>
              <a:ext cx="1344843" cy="1423292"/>
            </a:xfrm>
            <a:prstGeom prst="parallelogram">
              <a:avLst>
                <a:gd name="adj" fmla="val 48222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3" name="深度视觉·原创设计 https://www.docer.com/works?userid=22383862"/>
          <p:cNvSpPr>
            <a:spLocks noGrp="1"/>
          </p:cNvSpPr>
          <p:nvPr>
            <p:ph type="sldNum" sz="quarter" idx="12"/>
          </p:nvPr>
        </p:nvSpPr>
        <p:spPr>
          <a:xfrm>
            <a:off x="11490251" y="6370541"/>
            <a:ext cx="415999" cy="249385"/>
          </a:xfrm>
        </p:spPr>
        <p:txBody>
          <a:bodyPr/>
          <a:lstStyle/>
          <a:p>
            <a:fld id="{DB1CA209-181F-46EF-9285-755E64EE8A8B}" type="slidenum">
              <a:rPr lang="en-US" smtClean="0">
                <a:latin typeface="Source Han Sans SC" panose="020B0500000000000000" pitchFamily="34" charset="-128"/>
                <a:ea typeface="Source Han Sans SC" panose="020B0500000000000000" pitchFamily="34" charset="-128"/>
              </a:rPr>
            </a:fld>
            <a:endParaRPr lang="en-US" dirty="0">
              <a:latin typeface="Source Han Sans SC" panose="020B0500000000000000" pitchFamily="34" charset="-128"/>
              <a:ea typeface="Source Han Sans SC" panose="020B0500000000000000" pitchFamily="34" charset="-128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517514" y="1207383"/>
            <a:ext cx="466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竞品-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网鱼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（鲤鱼门店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865" y="1207135"/>
            <a:ext cx="2933700" cy="2200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485" y="3429000"/>
            <a:ext cx="2926080" cy="2195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" y="1646555"/>
            <a:ext cx="2153285" cy="3789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555" y="1646555"/>
            <a:ext cx="2484120" cy="37706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180" y="1343660"/>
            <a:ext cx="3126740" cy="41700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>
            <a:off x="4981679" y="-1"/>
            <a:ext cx="7198360" cy="6858000"/>
          </a:xfrm>
          <a:custGeom>
            <a:avLst/>
            <a:gdLst>
              <a:gd name="connsiteX0" fmla="*/ 0 w 7198621"/>
              <a:gd name="connsiteY0" fmla="*/ 0 h 6858001"/>
              <a:gd name="connsiteX1" fmla="*/ 7198621 w 7198621"/>
              <a:gd name="connsiteY1" fmla="*/ 0 h 6858001"/>
              <a:gd name="connsiteX2" fmla="*/ 7198621 w 7198621"/>
              <a:gd name="connsiteY2" fmla="*/ 6858001 h 6858001"/>
              <a:gd name="connsiteX3" fmla="*/ 4209143 w 7198621"/>
              <a:gd name="connsiteY3" fmla="*/ 6858001 h 6858001"/>
              <a:gd name="connsiteX4" fmla="*/ 0 w 719862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621" h="6858001">
                <a:moveTo>
                  <a:pt x="0" y="0"/>
                </a:moveTo>
                <a:lnTo>
                  <a:pt x="7198621" y="0"/>
                </a:lnTo>
                <a:lnTo>
                  <a:pt x="7198621" y="6858001"/>
                </a:lnTo>
                <a:lnTo>
                  <a:pt x="4209143" y="6858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rcRect/>
            <a:stretch>
              <a:fillRect t="-10029" b="-100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flipV="1">
            <a:off x="4642029" y="0"/>
            <a:ext cx="3123932" cy="3557498"/>
          </a:xfrm>
          <a:prstGeom prst="parallelogram">
            <a:avLst>
              <a:gd name="adj" fmla="val 69381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深度视觉·原创设计 https://www.docer.com/works?userid=22383862"/>
          <p:cNvSpPr/>
          <p:nvPr/>
        </p:nvSpPr>
        <p:spPr>
          <a:xfrm flipV="1">
            <a:off x="9251960" y="3611693"/>
            <a:ext cx="2483485" cy="3305810"/>
          </a:xfrm>
          <a:prstGeom prst="parallelogram">
            <a:avLst>
              <a:gd name="adj" fmla="val 81768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851396" y="2629436"/>
            <a:ext cx="467364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zcoolwenyiti" panose="02000603000000000000" pitchFamily="2" charset="-122"/>
                <a:ea typeface="zcoolwenyiti" panose="02000603000000000000" pitchFamily="2" charset="-122"/>
                <a:cs typeface="+mn-ea"/>
                <a:sym typeface="+mn-lt"/>
              </a:rPr>
              <a:t>谢谢观看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zcoolwenyiti" panose="02000603000000000000" pitchFamily="2" charset="-122"/>
              <a:ea typeface="zcoolwenyiti" panose="02000603000000000000" pitchFamily="2" charset="-122"/>
              <a:cs typeface="+mn-ea"/>
              <a:sym typeface="+mn-lt"/>
            </a:endParaRPr>
          </a:p>
        </p:txBody>
      </p:sp>
      <p:sp>
        <p:nvSpPr>
          <p:cNvPr id="13" name="深度视觉·原创设计 https://www.docer.com/works?userid=22383862"/>
          <p:cNvSpPr txBox="1"/>
          <p:nvPr/>
        </p:nvSpPr>
        <p:spPr>
          <a:xfrm>
            <a:off x="851395" y="3683958"/>
            <a:ext cx="5429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dirty="0">
                <a:solidFill>
                  <a:schemeClr val="accent2"/>
                </a:solidFill>
                <a:cs typeface="+mn-ea"/>
                <a:sym typeface="+mn-lt"/>
              </a:rPr>
              <a:t>DATA</a:t>
            </a:r>
            <a:r>
              <a:rPr lang="zh-CN" altLang="en-US" sz="3200" dirty="0">
                <a:solidFill>
                  <a:schemeClr val="accent2"/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cs typeface="+mn-ea"/>
                <a:sym typeface="+mn-lt"/>
              </a:rPr>
              <a:t>ANLYSISREPORT</a:t>
            </a:r>
            <a:endParaRPr lang="en-US" altLang="zh-CN" sz="3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深度视觉·原创设计 https://www.docer.com/works?userid=2238386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7838899 w 12192000"/>
              <a:gd name="connsiteY1" fmla="*/ 6858000 h 6858000"/>
              <a:gd name="connsiteX2" fmla="*/ 12192000 w 12192000"/>
              <a:gd name="connsiteY2" fmla="*/ 583804 h 6858000"/>
              <a:gd name="connsiteX3" fmla="*/ 12192000 w 12192000"/>
              <a:gd name="connsiteY3" fmla="*/ 0 h 6858000"/>
              <a:gd name="connsiteX4" fmla="*/ 4435223 w 12192000"/>
              <a:gd name="connsiteY4" fmla="*/ 0 h 6858000"/>
              <a:gd name="connsiteX5" fmla="*/ 0 w 12192000"/>
              <a:gd name="connsiteY5" fmla="*/ 63925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7838899" y="6858000"/>
                </a:lnTo>
                <a:lnTo>
                  <a:pt x="12192000" y="583804"/>
                </a:lnTo>
                <a:lnTo>
                  <a:pt x="12192000" y="0"/>
                </a:lnTo>
                <a:lnTo>
                  <a:pt x="4435223" y="0"/>
                </a:lnTo>
                <a:lnTo>
                  <a:pt x="0" y="6392560"/>
                </a:lnTo>
                <a:close/>
              </a:path>
            </a:pathLst>
          </a:custGeom>
          <a:solidFill>
            <a:schemeClr val="bg1">
              <a:lumMod val="9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深度视觉·原创设计 https://www.docer.com/works?userid=22383862"/>
          <p:cNvSpPr/>
          <p:nvPr/>
        </p:nvSpPr>
        <p:spPr>
          <a:xfrm flipV="1">
            <a:off x="10950257" y="4816010"/>
            <a:ext cx="2483485" cy="3305810"/>
          </a:xfrm>
          <a:prstGeom prst="parallelogram">
            <a:avLst>
              <a:gd name="adj" fmla="val 81768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深度视觉·原创设计 https://www.docer.com/works?userid=22383862"/>
          <p:cNvSpPr txBox="1"/>
          <p:nvPr/>
        </p:nvSpPr>
        <p:spPr>
          <a:xfrm>
            <a:off x="2165041" y="1019577"/>
            <a:ext cx="252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zcoolwenyiti" panose="02000603000000000000" pitchFamily="2" charset="-122"/>
                <a:ea typeface="zcoolwenyiti" panose="02000603000000000000" pitchFamily="2" charset="-122"/>
                <a:cs typeface="+mn-ea"/>
                <a:sym typeface="+mn-lt"/>
              </a:rPr>
              <a:t>目录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zcoolwenyiti" panose="02000603000000000000" pitchFamily="2" charset="-122"/>
              <a:ea typeface="zcoolwenyiti" panose="02000603000000000000" pitchFamily="2" charset="-122"/>
              <a:cs typeface="+mn-ea"/>
              <a:sym typeface="+mn-lt"/>
            </a:endParaRPr>
          </a:p>
        </p:txBody>
      </p:sp>
      <p:sp>
        <p:nvSpPr>
          <p:cNvPr id="30" name="深度视觉·原创设计 https://www.docer.com/works?userid=22383862"/>
          <p:cNvSpPr txBox="1"/>
          <p:nvPr/>
        </p:nvSpPr>
        <p:spPr>
          <a:xfrm>
            <a:off x="5075665" y="1234366"/>
            <a:ext cx="5429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dirty="0">
                <a:solidFill>
                  <a:schemeClr val="accent2"/>
                </a:solidFill>
                <a:cs typeface="+mn-ea"/>
                <a:sym typeface="+mn-lt"/>
              </a:rPr>
              <a:t>CONTENT</a:t>
            </a:r>
            <a:endParaRPr lang="en-US" altLang="zh-CN" sz="3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grpSp>
        <p:nvGrpSpPr>
          <p:cNvPr id="52" name="深度视觉·原创设计 https://www.docer.com/works?userid=22383862"/>
          <p:cNvGrpSpPr/>
          <p:nvPr>
            <p:custDataLst>
              <p:tags r:id="rId2"/>
            </p:custDataLst>
          </p:nvPr>
        </p:nvGrpSpPr>
        <p:grpSpPr>
          <a:xfrm>
            <a:off x="5907381" y="2524385"/>
            <a:ext cx="3217565" cy="769441"/>
            <a:chOff x="9430061" y="957955"/>
            <a:chExt cx="3217565" cy="769441"/>
          </a:xfrm>
        </p:grpSpPr>
        <p:sp>
          <p:nvSpPr>
            <p:cNvPr id="53" name="文本框 12"/>
            <p:cNvSpPr txBox="1"/>
            <p:nvPr>
              <p:custDataLst>
                <p:tags r:id="rId3"/>
              </p:custDataLst>
            </p:nvPr>
          </p:nvSpPr>
          <p:spPr>
            <a:xfrm>
              <a:off x="9430061" y="957955"/>
              <a:ext cx="8754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accent2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02</a:t>
              </a:r>
              <a:endParaRPr lang="zh-CN" altLang="en-US" sz="4400" dirty="0">
                <a:solidFill>
                  <a:schemeClr val="accent2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10233310" y="969585"/>
              <a:ext cx="241431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FFFFFF"/>
                  </a:solidFill>
                  <a:latin typeface="庞门正道标题体" panose="02010600030101010101" pitchFamily="2" charset="-122"/>
                  <a:ea typeface="庞门正道标题体" panose="02010600030101010101" pitchFamily="2" charset="-122"/>
                </a:defRPr>
              </a:lvl1pPr>
            </a:lstStyle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客流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56" name="深度视觉·原创设计 https://www.docer.com/works?userid=22383862"/>
          <p:cNvGrpSpPr/>
          <p:nvPr>
            <p:custDataLst>
              <p:tags r:id="rId5"/>
            </p:custDataLst>
          </p:nvPr>
        </p:nvGrpSpPr>
        <p:grpSpPr>
          <a:xfrm>
            <a:off x="2528267" y="2524837"/>
            <a:ext cx="3217565" cy="768350"/>
            <a:chOff x="2845746" y="1164330"/>
            <a:chExt cx="3217565" cy="768350"/>
          </a:xfrm>
        </p:grpSpPr>
        <p:sp>
          <p:nvSpPr>
            <p:cNvPr id="57" name="文本框 16"/>
            <p:cNvSpPr txBox="1"/>
            <p:nvPr>
              <p:custDataLst>
                <p:tags r:id="rId6"/>
              </p:custDataLst>
            </p:nvPr>
          </p:nvSpPr>
          <p:spPr>
            <a:xfrm>
              <a:off x="2845746" y="1164330"/>
              <a:ext cx="875444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accent2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01</a:t>
              </a:r>
              <a:endParaRPr lang="zh-CN" altLang="en-US" sz="4400" dirty="0">
                <a:solidFill>
                  <a:schemeClr val="accent2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8" name="文本框 17"/>
            <p:cNvSpPr txBox="1"/>
            <p:nvPr>
              <p:custDataLst>
                <p:tags r:id="rId7"/>
              </p:custDataLst>
            </p:nvPr>
          </p:nvSpPr>
          <p:spPr>
            <a:xfrm>
              <a:off x="3648995" y="1175960"/>
              <a:ext cx="241431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FFFFFF"/>
                  </a:solidFill>
                  <a:latin typeface="庞门正道标题体" panose="02010600030101010101" pitchFamily="2" charset="-122"/>
                  <a:ea typeface="庞门正道标题体" panose="02010600030101010101" pitchFamily="2" charset="-122"/>
                </a:defRPr>
              </a:lvl1pPr>
            </a:lstStyle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商圈分析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60" name="深度视觉·原创设计 https://www.docer.com/works?userid=22383862"/>
          <p:cNvGrpSpPr/>
          <p:nvPr>
            <p:custDataLst>
              <p:tags r:id="rId8"/>
            </p:custDataLst>
          </p:nvPr>
        </p:nvGrpSpPr>
        <p:grpSpPr>
          <a:xfrm>
            <a:off x="2615897" y="3815975"/>
            <a:ext cx="3217565" cy="768350"/>
            <a:chOff x="6677336" y="1886960"/>
            <a:chExt cx="3217565" cy="768350"/>
          </a:xfrm>
        </p:grpSpPr>
        <p:sp>
          <p:nvSpPr>
            <p:cNvPr id="6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6677336" y="1886960"/>
              <a:ext cx="875444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accent2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03</a:t>
              </a:r>
              <a:endParaRPr lang="zh-CN" altLang="en-US" sz="4400" dirty="0">
                <a:solidFill>
                  <a:schemeClr val="accent2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62" name="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7480585" y="1898590"/>
              <a:ext cx="241431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FFFFFF"/>
                  </a:solidFill>
                  <a:latin typeface="庞门正道标题体" panose="02010600030101010101" pitchFamily="2" charset="-122"/>
                  <a:ea typeface="庞门正道标题体" panose="02010600030101010101" pitchFamily="2" charset="-122"/>
                </a:defRPr>
              </a:lvl1pPr>
            </a:lstStyle>
            <a:p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竞对情况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2" name="文本框 20"/>
          <p:cNvSpPr txBox="1"/>
          <p:nvPr>
            <p:custDataLst>
              <p:tags r:id="rId11"/>
            </p:custDataLst>
          </p:nvPr>
        </p:nvSpPr>
        <p:spPr>
          <a:xfrm>
            <a:off x="5980127" y="3857250"/>
            <a:ext cx="87544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2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03</a:t>
            </a:r>
            <a:endParaRPr lang="zh-CN" altLang="en-US" sz="4400" dirty="0">
              <a:solidFill>
                <a:schemeClr val="accent2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文本框 21"/>
          <p:cNvSpPr txBox="1"/>
          <p:nvPr>
            <p:custDataLst>
              <p:tags r:id="rId12"/>
            </p:custDataLst>
          </p:nvPr>
        </p:nvSpPr>
        <p:spPr>
          <a:xfrm>
            <a:off x="6783376" y="3868880"/>
            <a:ext cx="241431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FFFFFF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运营管理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457200" y="1082040"/>
            <a:ext cx="11322050" cy="290004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深度视觉·原创设计 https://www.docer.com/works?userid=22383862"/>
          <p:cNvSpPr txBox="1"/>
          <p:nvPr/>
        </p:nvSpPr>
        <p:spPr>
          <a:xfrm>
            <a:off x="5160422" y="1081924"/>
            <a:ext cx="15237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zcoolwenyiti" panose="02000603000000000000" pitchFamily="2" charset="-122"/>
                <a:ea typeface="zcoolwenyiti" panose="02000603000000000000" pitchFamily="2" charset="-122"/>
                <a:cs typeface="+mn-ea"/>
                <a:sym typeface="+mn-lt"/>
              </a:rPr>
              <a:t>01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zcoolwenyiti" panose="02000603000000000000" pitchFamily="2" charset="-122"/>
              <a:ea typeface="zcoolwenyiti" panose="02000603000000000000" pitchFamily="2" charset="-122"/>
              <a:cs typeface="+mn-ea"/>
              <a:sym typeface="+mn-lt"/>
            </a:endParaRPr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3381375" y="2344420"/>
            <a:ext cx="5429885" cy="6013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商圈分析</a:t>
            </a:r>
            <a:endParaRPr lang="en-US" altLang="zh-CN" sz="3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深度视觉·原创设计 https://www.docer.com/works?userid=22383862"/>
          <p:cNvGrpSpPr/>
          <p:nvPr/>
        </p:nvGrpSpPr>
        <p:grpSpPr>
          <a:xfrm>
            <a:off x="3138805" y="181610"/>
            <a:ext cx="5626735" cy="1139825"/>
            <a:chOff x="6583160" y="4806490"/>
            <a:chExt cx="1135499" cy="315020"/>
          </a:xfrm>
        </p:grpSpPr>
        <p:sp>
          <p:nvSpPr>
            <p:cNvPr id="7" name="Shape 592"/>
            <p:cNvSpPr/>
            <p:nvPr/>
          </p:nvSpPr>
          <p:spPr>
            <a:xfrm>
              <a:off x="6583160" y="4806490"/>
              <a:ext cx="1135499" cy="21042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defTabSz="914400">
                <a:defRPr sz="1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600"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8" name="TextBox 40"/>
            <p:cNvSpPr txBox="1"/>
            <p:nvPr/>
          </p:nvSpPr>
          <p:spPr>
            <a:xfrm>
              <a:off x="6596697" y="4849663"/>
              <a:ext cx="1096914" cy="2718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Source Han Sans CN" panose="020B0500000000000000" pitchFamily="34" charset="-128"/>
                  <a:ea typeface="宋体" panose="02010600030101010101" pitchFamily="2" charset="-122"/>
                  <a:cs typeface="Lato" charset="0"/>
                </a:rPr>
                <a:t>商圈覆盖范围及人流量覆盖区域</a:t>
              </a:r>
              <a:endParaRPr lang="zh-CN" altLang="en-US" b="1" dirty="0">
                <a:solidFill>
                  <a:schemeClr val="bg1"/>
                </a:solidFill>
                <a:latin typeface="Source Han Sans CN" panose="020B0500000000000000" pitchFamily="34" charset="-128"/>
                <a:ea typeface="宋体" panose="02010600030101010101" pitchFamily="2" charset="-122"/>
                <a:cs typeface="Lato" charset="0"/>
              </a:endParaRPr>
            </a:p>
          </p:txBody>
        </p:sp>
      </p:grpSp>
      <p:pic>
        <p:nvPicPr>
          <p:cNvPr id="3" name="图片 2" descr="总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" y="1209675"/>
            <a:ext cx="6723380" cy="4562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71715" y="1321435"/>
            <a:ext cx="4064000" cy="413131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该地址商圈紧邻围绕，北方向桂湾地铁站综合商场，南方向鸿荣源商圈，东方向万象汇，卓越，前海湾金融、保险等商业集中地，向西向南直线距离扩散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600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米前海湾公园景区以及露营集中地，东北方向辐射至网鱼鲤鱼门店为深港青年梦工厂综合区，小微企业创业孵化中心，以科技、文创、电子、教育行业为主。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辐射距离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500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米内无纯住宅区域，商业公寓为主，北方向约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600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米两楼盘在建，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预售状态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49250" y="1515110"/>
            <a:ext cx="3128645" cy="23469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620" y="1159510"/>
            <a:ext cx="3957955" cy="2968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825" y="1212215"/>
            <a:ext cx="3886835" cy="29159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62380" y="4712970"/>
            <a:ext cx="8636000" cy="922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万象汇商主营业态服饰，金银，彩妆，潮玩，影院，餐饮较少，且整体以高端奢侈品为主，饮品店除瑞幸，星巴克，其他多为自创主理品牌，堂食较少，单价较高，商场整体空间感较足，客流量稀少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深度视觉·原创设计 https://www.docer.com/works?userid=22383862"/>
          <p:cNvGrpSpPr/>
          <p:nvPr/>
        </p:nvGrpSpPr>
        <p:grpSpPr>
          <a:xfrm>
            <a:off x="3138805" y="181610"/>
            <a:ext cx="5626735" cy="1139825"/>
            <a:chOff x="6583160" y="4806490"/>
            <a:chExt cx="1135499" cy="315020"/>
          </a:xfrm>
        </p:grpSpPr>
        <p:sp>
          <p:nvSpPr>
            <p:cNvPr id="13" name="Shape 592"/>
            <p:cNvSpPr/>
            <p:nvPr/>
          </p:nvSpPr>
          <p:spPr>
            <a:xfrm>
              <a:off x="6583160" y="4806490"/>
              <a:ext cx="1135499" cy="21042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defTabSz="914400">
                <a:defRPr sz="1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600"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14" name="TextBox 40"/>
            <p:cNvSpPr txBox="1"/>
            <p:nvPr/>
          </p:nvSpPr>
          <p:spPr>
            <a:xfrm>
              <a:off x="6596697" y="4849663"/>
              <a:ext cx="1096914" cy="2718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Source Han Sans CN" panose="020B0500000000000000" pitchFamily="34" charset="-128"/>
                  <a:ea typeface="宋体" panose="02010600030101010101" pitchFamily="2" charset="-122"/>
                  <a:cs typeface="Lato" charset="0"/>
                </a:rPr>
                <a:t>商圈分析图</a:t>
              </a:r>
              <a:endParaRPr lang="zh-CN" altLang="en-US" b="1" dirty="0">
                <a:solidFill>
                  <a:schemeClr val="bg1"/>
                </a:solidFill>
                <a:latin typeface="Source Han Sans CN" panose="020B0500000000000000" pitchFamily="34" charset="-128"/>
                <a:ea typeface="宋体" panose="02010600030101010101" pitchFamily="2" charset="-122"/>
                <a:cs typeface="Lato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" y="1092200"/>
            <a:ext cx="3085465" cy="41141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60" y="1092200"/>
            <a:ext cx="2813050" cy="2007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060" y="3099435"/>
            <a:ext cx="2813685" cy="2111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110" y="1119505"/>
            <a:ext cx="1483995" cy="1979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755" y="3099435"/>
            <a:ext cx="1544320" cy="2061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128000" y="1251585"/>
            <a:ext cx="3420745" cy="44831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卓越主营业态餐饮，服饰，潮玩，轻医美，健身，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ktv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，公寓式酒店。餐饮占比较大，整体客流量明显高于万象汇，且年轻人居多，一楼临街小吃快餐便利店集中，街边来往人流量较大，上下班节点人流爆发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8"/>
          <p:cNvSpPr/>
          <p:nvPr/>
        </p:nvSpPr>
        <p:spPr bwMode="auto">
          <a:xfrm>
            <a:off x="6753225" y="1092200"/>
            <a:ext cx="6480175" cy="6858000"/>
          </a:xfrm>
          <a:prstGeom prst="parallelogram">
            <a:avLst>
              <a:gd name="adj" fmla="val 48222"/>
            </a:avLst>
          </a:prstGeom>
          <a:solidFill>
            <a:schemeClr val="accent1">
              <a:alpha val="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2" name="深度视觉·原创设计 https://www.docer.com/works?userid=22383862"/>
          <p:cNvGrpSpPr/>
          <p:nvPr/>
        </p:nvGrpSpPr>
        <p:grpSpPr>
          <a:xfrm>
            <a:off x="3138805" y="181610"/>
            <a:ext cx="5626735" cy="1139825"/>
            <a:chOff x="6583160" y="4806490"/>
            <a:chExt cx="1135499" cy="315020"/>
          </a:xfrm>
        </p:grpSpPr>
        <p:sp>
          <p:nvSpPr>
            <p:cNvPr id="13" name="Shape 592"/>
            <p:cNvSpPr/>
            <p:nvPr/>
          </p:nvSpPr>
          <p:spPr>
            <a:xfrm>
              <a:off x="6583160" y="4806490"/>
              <a:ext cx="1135499" cy="21042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defTabSz="914400">
                <a:defRPr sz="1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600"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14" name="TextBox 40"/>
            <p:cNvSpPr txBox="1"/>
            <p:nvPr/>
          </p:nvSpPr>
          <p:spPr>
            <a:xfrm>
              <a:off x="6596697" y="4849663"/>
              <a:ext cx="1096914" cy="2718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Source Han Sans CN" panose="020B0500000000000000" pitchFamily="34" charset="-128"/>
                  <a:ea typeface="宋体" panose="02010600030101010101" pitchFamily="2" charset="-122"/>
                  <a:cs typeface="Lato" charset="0"/>
                </a:rPr>
                <a:t>住宅分析</a:t>
              </a:r>
              <a:r>
                <a:rPr lang="en-US" altLang="zh-CN" b="1" dirty="0">
                  <a:solidFill>
                    <a:schemeClr val="bg1"/>
                  </a:solidFill>
                  <a:latin typeface="Source Han Sans CN" panose="020B0500000000000000" pitchFamily="34" charset="-128"/>
                  <a:ea typeface="宋体" panose="02010600030101010101" pitchFamily="2" charset="-122"/>
                  <a:cs typeface="Lato" charset="0"/>
                </a:rPr>
                <a:t>-</a:t>
              </a:r>
              <a:r>
                <a:rPr lang="zh-CN" altLang="en-US" b="1" dirty="0">
                  <a:solidFill>
                    <a:schemeClr val="bg1"/>
                  </a:solidFill>
                  <a:latin typeface="Source Han Sans CN" panose="020B0500000000000000" pitchFamily="34" charset="-128"/>
                  <a:ea typeface="宋体" panose="02010600030101010101" pitchFamily="2" charset="-122"/>
                  <a:cs typeface="Lato" charset="0"/>
                </a:rPr>
                <a:t>公寓（商业）</a:t>
              </a:r>
              <a:endParaRPr lang="zh-CN" altLang="en-US" b="1" dirty="0">
                <a:solidFill>
                  <a:schemeClr val="bg1"/>
                </a:solidFill>
                <a:latin typeface="Source Han Sans CN" panose="020B0500000000000000" pitchFamily="34" charset="-128"/>
                <a:ea typeface="宋体" panose="02010600030101010101" pitchFamily="2" charset="-122"/>
                <a:cs typeface="Lato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1260475"/>
            <a:ext cx="3658870" cy="3161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340" y="1092200"/>
            <a:ext cx="2487295" cy="33166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635" y="1092200"/>
            <a:ext cx="2440305" cy="32543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940" y="1092200"/>
            <a:ext cx="2440305" cy="325437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65200" y="4739005"/>
            <a:ext cx="10513060" cy="922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该商圈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500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米范围内以商住公寓为主，华润悦玺开放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201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户，入住率达到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90%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，以两居室和三居室为主，月租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16000-50000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元，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Stey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开放两层，每层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16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户，入住率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100%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，月租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9000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元，卓越公寓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&amp;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酒店日租金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500-1200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元，入住率变动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深度视觉·原创设计 https://www.docer.com/works?userid=22383862"/>
          <p:cNvGrpSpPr/>
          <p:nvPr/>
        </p:nvGrpSpPr>
        <p:grpSpPr>
          <a:xfrm>
            <a:off x="3138805" y="181610"/>
            <a:ext cx="5626735" cy="1139825"/>
            <a:chOff x="6583160" y="4806490"/>
            <a:chExt cx="1135499" cy="315020"/>
          </a:xfrm>
        </p:grpSpPr>
        <p:sp>
          <p:nvSpPr>
            <p:cNvPr id="13" name="Shape 592"/>
            <p:cNvSpPr/>
            <p:nvPr/>
          </p:nvSpPr>
          <p:spPr>
            <a:xfrm>
              <a:off x="6583160" y="4806490"/>
              <a:ext cx="1135499" cy="21042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defTabSz="914400">
                <a:defRPr sz="1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600"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14" name="TextBox 40"/>
            <p:cNvSpPr txBox="1"/>
            <p:nvPr/>
          </p:nvSpPr>
          <p:spPr>
            <a:xfrm>
              <a:off x="6596697" y="4849663"/>
              <a:ext cx="1096914" cy="2718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Source Han Sans CN" panose="020B0500000000000000" pitchFamily="34" charset="-128"/>
                  <a:ea typeface="宋体" panose="02010600030101010101" pitchFamily="2" charset="-122"/>
                  <a:cs typeface="Lato" charset="0"/>
                </a:rPr>
                <a:t>住宅分析</a:t>
              </a:r>
              <a:r>
                <a:rPr lang="en-US" altLang="zh-CN" b="1" dirty="0">
                  <a:solidFill>
                    <a:schemeClr val="bg1"/>
                  </a:solidFill>
                  <a:latin typeface="Source Han Sans CN" panose="020B0500000000000000" pitchFamily="34" charset="-128"/>
                  <a:ea typeface="宋体" panose="02010600030101010101" pitchFamily="2" charset="-122"/>
                  <a:cs typeface="Lato" charset="0"/>
                </a:rPr>
                <a:t>-</a:t>
              </a:r>
              <a:r>
                <a:rPr lang="zh-CN" altLang="en-US" b="1" dirty="0">
                  <a:solidFill>
                    <a:schemeClr val="bg1"/>
                  </a:solidFill>
                  <a:latin typeface="Source Han Sans CN" panose="020B0500000000000000" pitchFamily="34" charset="-128"/>
                  <a:ea typeface="宋体" panose="02010600030101010101" pitchFamily="2" charset="-122"/>
                  <a:cs typeface="Lato" charset="0"/>
                </a:rPr>
                <a:t>住宅</a:t>
              </a:r>
              <a:endParaRPr lang="zh-CN" altLang="en-US" b="1" dirty="0">
                <a:solidFill>
                  <a:schemeClr val="bg1"/>
                </a:solidFill>
                <a:latin typeface="Source Han Sans CN" panose="020B0500000000000000" pitchFamily="34" charset="-128"/>
                <a:ea typeface="宋体" panose="02010600030101010101" pitchFamily="2" charset="-122"/>
                <a:cs typeface="Lato" charset="0"/>
              </a:endParaRPr>
            </a:p>
          </p:txBody>
        </p:sp>
      </p:grpSp>
      <p:pic>
        <p:nvPicPr>
          <p:cNvPr id="4" name="图片 3" descr="lQLPJxi0eV1DKRHNBPDNBOKwnLJEn8rXhGwITaSC6BWYAA_1250_1264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149350"/>
            <a:ext cx="4246245" cy="42957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25" y="1149350"/>
            <a:ext cx="3220720" cy="429514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074025" y="1149350"/>
            <a:ext cx="3596640" cy="4295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该地址辐射范围最近住宅区龙湖家园直线距离</a:t>
            </a:r>
            <a:r>
              <a:rPr lang="en-US" altLang="zh-CN"/>
              <a:t>900</a:t>
            </a:r>
            <a:r>
              <a:rPr lang="zh-CN" altLang="en-US"/>
              <a:t>米，距离网鱼直线距离</a:t>
            </a:r>
            <a:r>
              <a:rPr lang="en-US" altLang="zh-CN"/>
              <a:t>200</a:t>
            </a:r>
            <a:r>
              <a:rPr lang="zh-CN" altLang="en-US"/>
              <a:t>米，龙湖家园中区</a:t>
            </a:r>
            <a:r>
              <a:rPr lang="en-US" altLang="zh-CN"/>
              <a:t>7</a:t>
            </a:r>
            <a:r>
              <a:rPr lang="zh-CN" altLang="en-US"/>
              <a:t>栋，为深圳地区公租房，不可买卖租赁，一栋</a:t>
            </a:r>
            <a:r>
              <a:rPr lang="en-US" altLang="zh-CN"/>
              <a:t>25</a:t>
            </a:r>
            <a:r>
              <a:rPr lang="zh-CN" altLang="en-US"/>
              <a:t>层，一层</a:t>
            </a:r>
            <a:r>
              <a:rPr lang="en-US" altLang="zh-CN"/>
              <a:t>8</a:t>
            </a:r>
            <a:r>
              <a:rPr lang="zh-CN" altLang="en-US"/>
              <a:t>户，入住率</a:t>
            </a:r>
            <a:r>
              <a:rPr lang="en-US" altLang="zh-CN"/>
              <a:t>100%</a:t>
            </a:r>
            <a:r>
              <a:rPr lang="zh-CN" altLang="en-US"/>
              <a:t>，流动性低，较为稳定。南区</a:t>
            </a:r>
            <a:r>
              <a:rPr lang="en-US" altLang="zh-CN"/>
              <a:t>10</a:t>
            </a:r>
            <a:r>
              <a:rPr lang="zh-CN" altLang="en-US"/>
              <a:t>栋，一栋</a:t>
            </a:r>
            <a:r>
              <a:rPr lang="en-US" altLang="zh-CN"/>
              <a:t>25</a:t>
            </a:r>
            <a:r>
              <a:rPr lang="zh-CN" altLang="en-US"/>
              <a:t>层，一层</a:t>
            </a:r>
            <a:r>
              <a:rPr lang="en-US" altLang="zh-CN"/>
              <a:t>8</a:t>
            </a:r>
            <a:r>
              <a:rPr lang="zh-CN" altLang="en-US"/>
              <a:t>户，入住率</a:t>
            </a:r>
            <a:r>
              <a:rPr lang="en-US" altLang="zh-CN"/>
              <a:t>90%</a:t>
            </a:r>
            <a:r>
              <a:rPr lang="zh-CN" altLang="en-US"/>
              <a:t>，家庭式居住人口较多，较为稳定。该地址辐射范围</a:t>
            </a:r>
            <a:r>
              <a:rPr lang="en-US" altLang="zh-CN"/>
              <a:t>300</a:t>
            </a:r>
            <a:r>
              <a:rPr lang="zh-CN" altLang="en-US"/>
              <a:t>米直线距离两楼盘在建预售状态，目测户型层高为住宅类型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354330" y="1129665"/>
            <a:ext cx="11493500" cy="277812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深度视觉·原创设计 https://www.docer.com/works?userid=22383862"/>
          <p:cNvSpPr txBox="1"/>
          <p:nvPr/>
        </p:nvSpPr>
        <p:spPr>
          <a:xfrm>
            <a:off x="5159152" y="1196224"/>
            <a:ext cx="15237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zcoolwenyiti" panose="02000603000000000000" pitchFamily="2" charset="-122"/>
                <a:ea typeface="zcoolwenyiti" panose="02000603000000000000" pitchFamily="2" charset="-122"/>
                <a:cs typeface="+mn-ea"/>
                <a:sym typeface="+mn-lt"/>
              </a:rPr>
              <a:t>02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zcoolwenyiti" panose="02000603000000000000" pitchFamily="2" charset="-122"/>
              <a:ea typeface="zcoolwenyiti" panose="02000603000000000000" pitchFamily="2" charset="-122"/>
              <a:cs typeface="+mn-ea"/>
              <a:sym typeface="+mn-lt"/>
            </a:endParaRPr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3381375" y="2344420"/>
            <a:ext cx="5429885" cy="748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zh-CN" altLang="en-US" sz="3200" dirty="0">
                <a:solidFill>
                  <a:schemeClr val="accent2"/>
                </a:solidFill>
                <a:cs typeface="+mn-ea"/>
                <a:sym typeface="+mn-lt"/>
              </a:rPr>
              <a:t>客流</a:t>
            </a:r>
            <a:endParaRPr lang="zh-CN" altLang="en-US" sz="3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55" name="文本框 14"/>
          <p:cNvSpPr txBox="1"/>
          <p:nvPr>
            <p:custDataLst>
              <p:tags r:id="rId2"/>
            </p:custDataLst>
          </p:nvPr>
        </p:nvSpPr>
        <p:spPr>
          <a:xfrm>
            <a:off x="5379670" y="2786220"/>
            <a:ext cx="433215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Passenger flow</a:t>
            </a:r>
            <a:endParaRPr lang="en-US" altLang="zh-CN" sz="1400" dirty="0">
              <a:solidFill>
                <a:schemeClr val="accent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10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11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12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13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2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3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4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5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6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7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8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ags/tag9.xml><?xml version="1.0" encoding="utf-8"?>
<p:tagLst xmlns:p="http://schemas.openxmlformats.org/presentationml/2006/main">
  <p:tag name="KSO_WM_DIAGRAM_VIRTUALLY_FRAME" val="{&quot;height&quot;:156.61574803149605,&quot;left&quot;:123.54811023622044,&quot;top&quot;:255.70606299212596,&quot;width&quot;:796.6858267716536}"/>
</p:tagLst>
</file>

<file path=ppt/theme/theme1.xml><?xml version="1.0" encoding="utf-8"?>
<a:theme xmlns:a="http://schemas.openxmlformats.org/drawingml/2006/main" name="Office Theme">
  <a:themeElements>
    <a:clrScheme name="Custom 3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C544"/>
      </a:accent1>
      <a:accent2>
        <a:srgbClr val="FDC54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3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C544"/>
      </a:accent1>
      <a:accent2>
        <a:srgbClr val="FDC54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1373</Words>
  <Application>WPS 演示</Application>
  <PresentationFormat>自定义</PresentationFormat>
  <Paragraphs>212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5" baseType="lpstr">
      <vt:lpstr>Arial</vt:lpstr>
      <vt:lpstr>宋体</vt:lpstr>
      <vt:lpstr>Wingdings</vt:lpstr>
      <vt:lpstr>zcoolwenyiti</vt:lpstr>
      <vt:lpstr>思源黑体</vt:lpstr>
      <vt:lpstr>庞门正道标题体</vt:lpstr>
      <vt:lpstr>Arial</vt:lpstr>
      <vt:lpstr>Source Han Sans CN</vt:lpstr>
      <vt:lpstr>Yu Gothic UI</vt:lpstr>
      <vt:lpstr>Lato</vt:lpstr>
      <vt:lpstr>微软雅黑</vt:lpstr>
      <vt:lpstr>Source Han Sans SC</vt:lpstr>
      <vt:lpstr>Calibri</vt:lpstr>
      <vt:lpstr>黑体</vt:lpstr>
      <vt:lpstr>Arial Unicode MS</vt:lpstr>
      <vt:lpstr>Calibri Light</vt:lpstr>
      <vt:lpstr>等线</vt:lpstr>
      <vt:lpstr>Segoe Print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</cp:lastModifiedBy>
  <cp:revision>31</cp:revision>
  <dcterms:created xsi:type="dcterms:W3CDTF">2025-05-17T07:50:00Z</dcterms:created>
  <dcterms:modified xsi:type="dcterms:W3CDTF">2025-07-09T17:29:28Z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KSOTemplateUUID">
    <vt:lpwstr>v1.0_mb_6LcPOIOSQg3kx9GC1ufGNw==</vt:lpwstr>
  </property>
  <property fmtid="{D5CDD505-2E9C-101B-9397-08002B2CF9AE}" pid="4" name="ICV">
    <vt:lpwstr>1CE495B2DE574C2689012B45F2DCF075_13</vt:lpwstr>
  </property>
</Properties>
</file>