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tiff" ContentType="image/tif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266" r:id="rId3"/>
    <p:sldId id="7920" r:id="rId5"/>
    <p:sldId id="2271" r:id="rId6"/>
    <p:sldId id="7898" r:id="rId7"/>
    <p:sldId id="7904" r:id="rId8"/>
    <p:sldId id="7910" r:id="rId9"/>
    <p:sldId id="7909" r:id="rId10"/>
    <p:sldId id="7919" r:id="rId11"/>
    <p:sldId id="7912" r:id="rId12"/>
    <p:sldId id="7918" r:id="rId13"/>
    <p:sldId id="791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E5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47"/>
    <p:restoredTop sz="86462"/>
  </p:normalViewPr>
  <p:slideViewPr>
    <p:cSldViewPr snapToGrid="0" snapToObjects="1">
      <p:cViewPr varScale="1">
        <p:scale>
          <a:sx n="96" d="100"/>
          <a:sy n="96" d="100"/>
        </p:scale>
        <p:origin x="12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94FA09-6AEB-4A40-B033-0F5570354B99}" type="doc">
      <dgm:prSet loTypeId="urn:microsoft.com/office/officeart/2005/8/layout/bProcess3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7313246-52EE-4046-8C8F-B6EF3DA1D8AC}">
      <dgm:prSet phldrT="[Text]"/>
      <dgm:spPr>
        <a:solidFill>
          <a:srgbClr val="FFFF00"/>
        </a:solidFill>
      </dgm:spPr>
      <dgm:t>
        <a:bodyPr/>
        <a:lstStyle/>
        <a:p>
          <a:r>
            <a:rPr lang="zh-CN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选品</a:t>
          </a:r>
          <a:r>
            <a:rPr lang="zh-CN" altLang="en-US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策略与案例</a:t>
          </a:r>
          <a:endParaRPr lang="en-US" altLang="zh-CN" dirty="0">
            <a:solidFill>
              <a:sysClr val="windowText" lastClr="00000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r>
            <a:rPr lang="zh-CN" altLang="en-US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白牌</a:t>
          </a:r>
          <a:r>
            <a:rPr lang="en-US" altLang="zh-CN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/</a:t>
          </a:r>
          <a:r>
            <a:rPr lang="zh-CN" altLang="en-US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品牌</a:t>
          </a:r>
          <a:r>
            <a:rPr lang="en-US" altLang="zh-CN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/</a:t>
          </a:r>
          <a:r>
            <a:rPr lang="zh-CN" altLang="en-US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定制</a:t>
          </a:r>
          <a:r>
            <a:rPr lang="en-US" altLang="zh-CN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/</a:t>
          </a:r>
          <a:r>
            <a:rPr lang="zh-CN" altLang="en-US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大件</a:t>
          </a:r>
          <a:endParaRPr lang="en-US" altLang="zh-CN" dirty="0">
            <a:solidFill>
              <a:sysClr val="windowText" lastClr="00000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24CF8B5-48B9-AA4A-AA29-2F64348887F2}" cxnId="{84F896DF-6581-7349-9FF9-341488708EF6}" type="parTrans">
      <dgm:prSet/>
      <dgm:spPr/>
      <dgm:t>
        <a:bodyPr/>
        <a:lstStyle/>
        <a:p>
          <a:endParaRPr 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1C9CBF7-FA44-6C4A-8D33-EF37A3BFC8E2}" cxnId="{84F896DF-6581-7349-9FF9-341488708EF6}" type="sibTrans">
      <dgm:prSet/>
      <dgm:spPr/>
      <dgm:t>
        <a:bodyPr/>
        <a:lstStyle/>
        <a:p>
          <a:endParaRPr 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B94BF82-5949-7441-B5C2-969D6CFF8440}">
      <dgm:prSet phldrT="[Text]"/>
      <dgm:spPr/>
      <dgm:t>
        <a:bodyPr/>
        <a:lstStyle/>
        <a:p>
          <a:r>
            <a:rPr lang="zh-CN" altLang="en-US">
              <a:latin typeface="微软雅黑" panose="020B0503020204020204" pitchFamily="34" charset="-122"/>
              <a:ea typeface="微软雅黑" panose="020B0503020204020204" pitchFamily="34" charset="-122"/>
            </a:rPr>
            <a:t>店铺诊断</a:t>
          </a:r>
          <a:endParaRPr lang="en-US" altLang="zh-CN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r>
            <a:rPr lang="zh-CN" altLang="en-US">
              <a:latin typeface="微软雅黑" panose="020B0503020204020204" pitchFamily="34" charset="-122"/>
              <a:ea typeface="微软雅黑" panose="020B0503020204020204" pitchFamily="34" charset="-122"/>
            </a:rPr>
            <a:t>（流量</a:t>
          </a:r>
          <a:r>
            <a:rPr lang="en-US" altLang="zh-CN">
              <a:latin typeface="微软雅黑" panose="020B0503020204020204" pitchFamily="34" charset="-122"/>
              <a:ea typeface="微软雅黑" panose="020B0503020204020204" pitchFamily="34" charset="-122"/>
            </a:rPr>
            <a:t>/GMV</a:t>
          </a:r>
          <a:r>
            <a:rPr lang="zh-CN" altLang="en-US">
              <a:latin typeface="微软雅黑" panose="020B0503020204020204" pitchFamily="34" charset="-122"/>
              <a:ea typeface="微软雅黑" panose="020B0503020204020204" pitchFamily="34" charset="-122"/>
            </a:rPr>
            <a:t>提升）</a:t>
          </a:r>
          <a:endParaRPr lang="en-US" altLang="zh-CN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CF215C8-76D0-0849-8CE4-AC192CBA6049}" cxnId="{B25316BE-9595-414E-89DA-1D1C16091CF4}" type="parTrans">
      <dgm:prSet/>
      <dgm:spPr/>
      <dgm:t>
        <a:bodyPr/>
        <a:lstStyle/>
        <a:p>
          <a:endParaRPr 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A739499-4C4F-E842-81C4-7A64B27645A0}" cxnId="{B25316BE-9595-414E-89DA-1D1C16091CF4}" type="sibTrans">
      <dgm:prSet/>
      <dgm:spPr/>
      <dgm:t>
        <a:bodyPr/>
        <a:lstStyle/>
        <a:p>
          <a:endParaRPr 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E9C77BC-2360-724A-AA48-C06E344DFC4C}">
      <dgm:prSet phldrT="[Text]"/>
      <dgm:spPr/>
      <dgm:t>
        <a:bodyPr/>
        <a:lstStyle/>
        <a:p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运营进阶玩法</a:t>
          </a:r>
          <a:endParaRPr lang="en-US" altLang="zh-CN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（商品卡</a:t>
          </a:r>
          <a:r>
            <a:rPr lang="en-US" altLang="zh-CN" dirty="0">
              <a:latin typeface="微软雅黑" panose="020B0503020204020204" pitchFamily="34" charset="-122"/>
              <a:ea typeface="微软雅黑" panose="020B0503020204020204" pitchFamily="34" charset="-122"/>
            </a:rPr>
            <a:t>/</a:t>
          </a:r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自然流</a:t>
          </a:r>
          <a:r>
            <a:rPr lang="en-US" altLang="zh-CN" dirty="0">
              <a:latin typeface="微软雅黑" panose="020B0503020204020204" pitchFamily="34" charset="-122"/>
              <a:ea typeface="微软雅黑" panose="020B0503020204020204" pitchFamily="34" charset="-122"/>
            </a:rPr>
            <a:t>/</a:t>
          </a:r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个人无货源无店铺）</a:t>
          </a:r>
          <a:endParaRPr 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D8418D7-D7BD-5041-84E6-17F2E6B223F1}" cxnId="{3EC8BDD8-8CA3-F04B-A487-6B12F4B39CF3}" type="parTrans">
      <dgm:prSet/>
      <dgm:spPr/>
      <dgm:t>
        <a:bodyPr/>
        <a:lstStyle/>
        <a:p>
          <a:endParaRPr 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8628524-75B8-C347-9051-6B5F5F9BE48A}" cxnId="{3EC8BDD8-8CA3-F04B-A487-6B12F4B39CF3}" type="sibTrans">
      <dgm:prSet/>
      <dgm:spPr/>
      <dgm:t>
        <a:bodyPr/>
        <a:lstStyle/>
        <a:p>
          <a:endParaRPr 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C8FBD7C-782F-E049-B143-B4768DF6883B}">
      <dgm:prSet phldrT="[Text]"/>
      <dgm:spPr/>
      <dgm:t>
        <a:bodyPr/>
        <a:lstStyle/>
        <a:p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直播</a:t>
          </a:r>
          <a:r>
            <a:rPr lang="zh-CN" dirty="0">
              <a:latin typeface="微软雅黑" panose="020B0503020204020204" pitchFamily="34" charset="-122"/>
              <a:ea typeface="微软雅黑" panose="020B0503020204020204" pitchFamily="34" charset="-122"/>
            </a:rPr>
            <a:t>营销</a:t>
          </a:r>
          <a:endParaRPr lang="en-US" altLang="zh-CN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（达播</a:t>
          </a:r>
          <a:r>
            <a:rPr lang="en-US" altLang="zh-CN" dirty="0">
              <a:latin typeface="微软雅黑" panose="020B0503020204020204" pitchFamily="34" charset="-122"/>
              <a:ea typeface="微软雅黑" panose="020B0503020204020204" pitchFamily="34" charset="-122"/>
            </a:rPr>
            <a:t>/</a:t>
          </a:r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店播</a:t>
          </a:r>
          <a:r>
            <a:rPr lang="en-US" altLang="zh-CN" dirty="0">
              <a:latin typeface="微软雅黑" panose="020B0503020204020204" pitchFamily="34" charset="-122"/>
              <a:ea typeface="微软雅黑" panose="020B0503020204020204" pitchFamily="34" charset="-122"/>
            </a:rPr>
            <a:t>/</a:t>
          </a:r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泛播</a:t>
          </a:r>
          <a:r>
            <a:rPr lang="en-US" altLang="zh-CN" dirty="0">
              <a:latin typeface="微软雅黑" panose="020B0503020204020204" pitchFamily="34" charset="-122"/>
              <a:ea typeface="微软雅黑" panose="020B0503020204020204" pitchFamily="34" charset="-122"/>
            </a:rPr>
            <a:t>/</a:t>
          </a:r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自播</a:t>
          </a:r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）</a:t>
          </a:r>
          <a:endParaRPr 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1A898A0-118A-1540-8016-F276DCF87A7F}" cxnId="{2B47703C-B2DD-894F-AD6D-CD5608BAB030}" type="parTrans">
      <dgm:prSet/>
      <dgm:spPr/>
      <dgm:t>
        <a:bodyPr/>
        <a:lstStyle/>
        <a:p>
          <a:endParaRPr 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0B48E0D-B32E-4942-8B52-D04E1E6E6063}" cxnId="{2B47703C-B2DD-894F-AD6D-CD5608BAB030}" type="sibTrans">
      <dgm:prSet/>
      <dgm:spPr/>
      <dgm:t>
        <a:bodyPr/>
        <a:lstStyle/>
        <a:p>
          <a:endParaRPr 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5ED7F5E-ABF9-1B48-9EFA-D9A631B7091A}">
      <dgm:prSet phldrT="[Text]"/>
      <dgm:spPr/>
      <dgm:t>
        <a:bodyPr/>
        <a:lstStyle/>
        <a:p>
          <a:r>
            <a:rPr lang="zh-CN" dirty="0">
              <a:latin typeface="微软雅黑" panose="020B0503020204020204" pitchFamily="34" charset="-122"/>
              <a:ea typeface="微软雅黑" panose="020B0503020204020204" pitchFamily="34" charset="-122"/>
            </a:rPr>
            <a:t>团队</a:t>
          </a:r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管理</a:t>
          </a:r>
          <a:endParaRPr lang="en-US" altLang="zh-CN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（搭建</a:t>
          </a:r>
          <a:r>
            <a:rPr lang="en-US" altLang="zh-CN" dirty="0">
              <a:latin typeface="微软雅黑" panose="020B0503020204020204" pitchFamily="34" charset="-122"/>
              <a:ea typeface="微软雅黑" panose="020B0503020204020204" pitchFamily="34" charset="-122"/>
            </a:rPr>
            <a:t>/</a:t>
          </a:r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考核</a:t>
          </a:r>
          <a:r>
            <a:rPr lang="en-US" altLang="zh-CN" dirty="0">
              <a:latin typeface="微软雅黑" panose="020B0503020204020204" pitchFamily="34" charset="-122"/>
              <a:ea typeface="微软雅黑" panose="020B0503020204020204" pitchFamily="34" charset="-122"/>
            </a:rPr>
            <a:t>/</a:t>
          </a:r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流程化）</a:t>
          </a:r>
          <a:endParaRPr 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7A0431B-0359-2241-BE4F-BD027C336C10}" cxnId="{F683F12D-E9AC-644B-AD35-EA2A9B1DFF7A}" type="parTrans">
      <dgm:prSet/>
      <dgm:spPr/>
      <dgm:t>
        <a:bodyPr/>
        <a:lstStyle/>
        <a:p>
          <a:endParaRPr lang="en-US"/>
        </a:p>
      </dgm:t>
    </dgm:pt>
    <dgm:pt modelId="{4F8D3547-882A-DC4F-B0B4-C12625C9BF3C}" cxnId="{F683F12D-E9AC-644B-AD35-EA2A9B1DFF7A}" type="sibTrans">
      <dgm:prSet/>
      <dgm:spPr/>
      <dgm:t>
        <a:bodyPr/>
        <a:lstStyle/>
        <a:p>
          <a:endParaRPr lang="en-US"/>
        </a:p>
      </dgm:t>
    </dgm:pt>
    <dgm:pt modelId="{D20F1355-495A-AA43-A699-0A9F1B72E12A}">
      <dgm:prSet phldrT="[Text]"/>
      <dgm:spPr/>
      <dgm:t>
        <a:bodyPr/>
        <a:lstStyle/>
        <a:p>
          <a:r>
            <a:rPr 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Ads</a:t>
          </a:r>
          <a:r>
            <a:rPr lang="zh-CN" dirty="0">
              <a:latin typeface="微软雅黑" panose="020B0503020204020204" pitchFamily="34" charset="-122"/>
              <a:ea typeface="微软雅黑" panose="020B0503020204020204" pitchFamily="34" charset="-122"/>
            </a:rPr>
            <a:t>广告投</a:t>
          </a:r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流</a:t>
          </a:r>
          <a:endParaRPr lang="en-US" altLang="zh-CN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（爆款素材</a:t>
          </a:r>
          <a:r>
            <a:rPr lang="en-US" altLang="zh-CN" dirty="0">
              <a:latin typeface="微软雅黑" panose="020B0503020204020204" pitchFamily="34" charset="-122"/>
              <a:ea typeface="微软雅黑" panose="020B0503020204020204" pitchFamily="34" charset="-122"/>
            </a:rPr>
            <a:t>/</a:t>
          </a:r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不同品类测款、放量策略）</a:t>
          </a:r>
          <a:endParaRPr 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ED175F3-A4AD-DF45-8F34-0F2B96DF2D0E}" cxnId="{1BB16B71-BC74-E349-8EEE-6931650147ED}" type="parTrans">
      <dgm:prSet/>
      <dgm:spPr/>
      <dgm:t>
        <a:bodyPr/>
        <a:lstStyle/>
        <a:p>
          <a:endParaRPr lang="en-US"/>
        </a:p>
      </dgm:t>
    </dgm:pt>
    <dgm:pt modelId="{E6786A39-6078-BE47-B60A-EDA909681A86}" cxnId="{1BB16B71-BC74-E349-8EEE-6931650147ED}" type="sibTrans">
      <dgm:prSet/>
      <dgm:spPr/>
      <dgm:t>
        <a:bodyPr/>
        <a:lstStyle/>
        <a:p>
          <a:endParaRPr lang="en-US"/>
        </a:p>
      </dgm:t>
    </dgm:pt>
    <dgm:pt modelId="{C1D4E213-FC4C-3940-982A-253A5BD4C161}">
      <dgm:prSet phldrT="[Text]"/>
      <dgm:spPr/>
      <dgm:t>
        <a:bodyPr/>
        <a:lstStyle/>
        <a:p>
          <a:r>
            <a:rPr lang="zh-CN" altLang="en-US">
              <a:latin typeface="微软雅黑" panose="020B0503020204020204" pitchFamily="34" charset="-122"/>
              <a:ea typeface="微软雅黑" panose="020B0503020204020204" pitchFamily="34" charset="-122"/>
            </a:rPr>
            <a:t>测款操作流程</a:t>
          </a:r>
          <a:endParaRPr lang="en-US" altLang="zh-CN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r>
            <a:rPr lang="zh-CN" altLang="en-US">
              <a:latin typeface="微软雅黑" panose="020B0503020204020204" pitchFamily="34" charset="-122"/>
              <a:ea typeface="微软雅黑" panose="020B0503020204020204" pitchFamily="34" charset="-122"/>
            </a:rPr>
            <a:t>（自然流</a:t>
          </a:r>
          <a:r>
            <a:rPr lang="en-US" altLang="zh-CN">
              <a:latin typeface="微软雅黑" panose="020B0503020204020204" pitchFamily="34" charset="-122"/>
              <a:ea typeface="微软雅黑" panose="020B0503020204020204" pitchFamily="34" charset="-122"/>
            </a:rPr>
            <a:t>/</a:t>
          </a:r>
          <a:r>
            <a:rPr lang="zh-CN" altLang="en-US">
              <a:latin typeface="微软雅黑" panose="020B0503020204020204" pitchFamily="34" charset="-122"/>
              <a:ea typeface="微软雅黑" panose="020B0503020204020204" pitchFamily="34" charset="-122"/>
            </a:rPr>
            <a:t>商品卡</a:t>
          </a:r>
          <a:r>
            <a:rPr lang="en-US" altLang="zh-CN">
              <a:latin typeface="微软雅黑" panose="020B0503020204020204" pitchFamily="34" charset="-122"/>
              <a:ea typeface="微软雅黑" panose="020B0503020204020204" pitchFamily="34" charset="-122"/>
            </a:rPr>
            <a:t>/</a:t>
          </a:r>
          <a:r>
            <a:rPr lang="zh-CN" altLang="en-US">
              <a:latin typeface="微软雅黑" panose="020B0503020204020204" pitchFamily="34" charset="-122"/>
              <a:ea typeface="微软雅黑" panose="020B0503020204020204" pitchFamily="34" charset="-122"/>
            </a:rPr>
            <a:t>短视频</a:t>
          </a:r>
          <a:r>
            <a:rPr lang="en-US" altLang="zh-CN">
              <a:latin typeface="微软雅黑" panose="020B0503020204020204" pitchFamily="34" charset="-122"/>
              <a:ea typeface="微软雅黑" panose="020B0503020204020204" pitchFamily="34" charset="-122"/>
            </a:rPr>
            <a:t>/</a:t>
          </a:r>
          <a:r>
            <a:rPr lang="zh-CN" altLang="en-US">
              <a:latin typeface="微软雅黑" panose="020B0503020204020204" pitchFamily="34" charset="-122"/>
              <a:ea typeface="微软雅黑" panose="020B0503020204020204" pitchFamily="34" charset="-122"/>
            </a:rPr>
            <a:t>矩阵号）</a:t>
          </a:r>
          <a:endParaRPr lang="en-US" altLang="zh-CN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C823688-3522-8F4F-B620-FEC51A744E5E}" cxnId="{F399837D-1305-C341-AA83-A37FD1C240C4}" type="parTrans">
      <dgm:prSet/>
      <dgm:spPr/>
      <dgm:t>
        <a:bodyPr/>
        <a:lstStyle/>
        <a:p>
          <a:endParaRPr lang="en-US"/>
        </a:p>
      </dgm:t>
    </dgm:pt>
    <dgm:pt modelId="{57FA65F0-3D46-C94B-B2E9-47B6C19D2103}" cxnId="{F399837D-1305-C341-AA83-A37FD1C240C4}" type="sibTrans">
      <dgm:prSet/>
      <dgm:spPr/>
      <dgm:t>
        <a:bodyPr/>
        <a:lstStyle/>
        <a:p>
          <a:endParaRPr lang="en-US"/>
        </a:p>
      </dgm:t>
    </dgm:pt>
    <dgm:pt modelId="{2C4562A9-1C3B-6E48-97D9-7A4FBA924C3B}">
      <dgm:prSet phldrT="[Text]"/>
      <dgm:spPr/>
      <dgm:t>
        <a:bodyPr/>
        <a:lstStyle/>
        <a:p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达人</a:t>
          </a:r>
          <a:r>
            <a:rPr lang="zh-CN" dirty="0">
              <a:latin typeface="微软雅黑" panose="020B0503020204020204" pitchFamily="34" charset="-122"/>
              <a:ea typeface="微软雅黑" panose="020B0503020204020204" pitchFamily="34" charset="-122"/>
            </a:rPr>
            <a:t>营销</a:t>
          </a:r>
          <a:endParaRPr lang="en-US" altLang="zh-CN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（自创方法）</a:t>
          </a:r>
          <a:endParaRPr 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71F85AA-2C6C-6548-8CEE-49B7B38278C5}" cxnId="{B3D80C6E-8E6D-1440-925E-464ACB17E38C}" type="parTrans">
      <dgm:prSet/>
      <dgm:spPr/>
      <dgm:t>
        <a:bodyPr/>
        <a:lstStyle/>
        <a:p>
          <a:endParaRPr lang="en-US"/>
        </a:p>
      </dgm:t>
    </dgm:pt>
    <dgm:pt modelId="{5971AA7C-CFFF-E543-BCEC-7070A66CFD2A}" cxnId="{B3D80C6E-8E6D-1440-925E-464ACB17E38C}" type="sibTrans">
      <dgm:prSet/>
      <dgm:spPr/>
      <dgm:t>
        <a:bodyPr/>
        <a:lstStyle/>
        <a:p>
          <a:endParaRPr lang="en-US"/>
        </a:p>
      </dgm:t>
    </dgm:pt>
    <dgm:pt modelId="{0BECD54C-3C0C-6847-AA3E-68293AD9F802}">
      <dgm:prSet phldrT="[Text]"/>
      <dgm:spPr/>
      <dgm:t>
        <a:bodyPr/>
        <a:lstStyle/>
        <a:p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短视频矩阵打造</a:t>
          </a:r>
          <a:endParaRPr lang="en-US" altLang="zh-CN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（自摄</a:t>
          </a:r>
          <a:r>
            <a:rPr lang="en-US" altLang="zh-CN" dirty="0">
              <a:latin typeface="微软雅黑" panose="020B0503020204020204" pitchFamily="34" charset="-122"/>
              <a:ea typeface="微软雅黑" panose="020B0503020204020204" pitchFamily="34" charset="-122"/>
            </a:rPr>
            <a:t>/AB</a:t>
          </a:r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链</a:t>
          </a:r>
          <a:r>
            <a:rPr lang="en-US" altLang="zh-CN" dirty="0">
              <a:latin typeface="微软雅黑" panose="020B0503020204020204" pitchFamily="34" charset="-122"/>
              <a:ea typeface="微软雅黑" panose="020B0503020204020204" pitchFamily="34" charset="-122"/>
            </a:rPr>
            <a:t>/AI</a:t>
          </a:r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切片</a:t>
          </a:r>
          <a:r>
            <a:rPr lang="en-US" altLang="zh-CN" dirty="0">
              <a:latin typeface="微软雅黑" panose="020B0503020204020204" pitchFamily="34" charset="-122"/>
              <a:ea typeface="微软雅黑" panose="020B0503020204020204" pitchFamily="34" charset="-122"/>
            </a:rPr>
            <a:t>/</a:t>
          </a:r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声音克隆</a:t>
          </a:r>
          <a:r>
            <a:rPr lang="en-US" altLang="zh-CN" dirty="0">
              <a:latin typeface="微软雅黑" panose="020B0503020204020204" pitchFamily="34" charset="-122"/>
              <a:ea typeface="微软雅黑" panose="020B0503020204020204" pitchFamily="34" charset="-122"/>
            </a:rPr>
            <a:t>/</a:t>
          </a:r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数字人等）</a:t>
          </a:r>
          <a:endParaRPr 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9E59E32-12C4-FB43-B6EF-DB71B38732C0}" cxnId="{CB3D7109-D3A6-0449-8838-3967B2757ED0}" type="parTrans">
      <dgm:prSet/>
      <dgm:spPr/>
      <dgm:t>
        <a:bodyPr/>
        <a:lstStyle/>
        <a:p>
          <a:endParaRPr lang="en-US"/>
        </a:p>
      </dgm:t>
    </dgm:pt>
    <dgm:pt modelId="{EBF01195-062A-D24B-BF8F-3FCF505D3547}" cxnId="{CB3D7109-D3A6-0449-8838-3967B2757ED0}" type="sibTrans">
      <dgm:prSet/>
      <dgm:spPr/>
      <dgm:t>
        <a:bodyPr/>
        <a:lstStyle/>
        <a:p>
          <a:endParaRPr lang="en-US"/>
        </a:p>
      </dgm:t>
    </dgm:pt>
    <dgm:pt modelId="{53A60CC8-2ACD-9346-B1CF-E22E8ACCB7B7}" type="pres">
      <dgm:prSet presAssocID="{1594FA09-6AEB-4A40-B033-0F5570354B99}" presName="Name0" presStyleCnt="0">
        <dgm:presLayoutVars>
          <dgm:dir/>
          <dgm:resizeHandles val="exact"/>
        </dgm:presLayoutVars>
      </dgm:prSet>
      <dgm:spPr/>
    </dgm:pt>
    <dgm:pt modelId="{7A45E203-DCAD-294F-8137-CA53B6959B78}" type="pres">
      <dgm:prSet presAssocID="{67313246-52EE-4046-8C8F-B6EF3DA1D8AC}" presName="node" presStyleLbl="node1" presStyleIdx="0" presStyleCnt="9">
        <dgm:presLayoutVars>
          <dgm:bulletEnabled val="1"/>
        </dgm:presLayoutVars>
      </dgm:prSet>
      <dgm:spPr/>
    </dgm:pt>
    <dgm:pt modelId="{EEAC8C0D-2C21-EE45-BB9C-CADF81A1B2CF}" type="pres">
      <dgm:prSet presAssocID="{B1C9CBF7-FA44-6C4A-8D33-EF37A3BFC8E2}" presName="sibTrans" presStyleLbl="sibTrans1D1" presStyleIdx="0" presStyleCnt="8"/>
      <dgm:spPr/>
    </dgm:pt>
    <dgm:pt modelId="{12617834-D759-6C49-A6AB-9E9C668BEDEB}" type="pres">
      <dgm:prSet presAssocID="{B1C9CBF7-FA44-6C4A-8D33-EF37A3BFC8E2}" presName="connectorText" presStyleLbl="sibTrans1D1" presStyleIdx="0" presStyleCnt="8"/>
      <dgm:spPr/>
    </dgm:pt>
    <dgm:pt modelId="{31A1964E-0F38-9F4C-BB21-67F4E36BDBB7}" type="pres">
      <dgm:prSet presAssocID="{C1D4E213-FC4C-3940-982A-253A5BD4C161}" presName="node" presStyleLbl="node1" presStyleIdx="1" presStyleCnt="9">
        <dgm:presLayoutVars>
          <dgm:bulletEnabled val="1"/>
        </dgm:presLayoutVars>
      </dgm:prSet>
      <dgm:spPr/>
    </dgm:pt>
    <dgm:pt modelId="{2574ED2C-85E1-ED41-9C8F-5E277C5AF282}" type="pres">
      <dgm:prSet presAssocID="{57FA65F0-3D46-C94B-B2E9-47B6C19D2103}" presName="sibTrans" presStyleLbl="sibTrans1D1" presStyleIdx="1" presStyleCnt="8"/>
      <dgm:spPr/>
    </dgm:pt>
    <dgm:pt modelId="{007C161B-71D2-F54D-A104-66EC01BDC09F}" type="pres">
      <dgm:prSet presAssocID="{57FA65F0-3D46-C94B-B2E9-47B6C19D2103}" presName="connectorText" presStyleLbl="sibTrans1D1" presStyleIdx="1" presStyleCnt="8"/>
      <dgm:spPr/>
    </dgm:pt>
    <dgm:pt modelId="{F580E537-2164-CF4C-8C3B-DD6E26A964F5}" type="pres">
      <dgm:prSet presAssocID="{4B94BF82-5949-7441-B5C2-969D6CFF8440}" presName="node" presStyleLbl="node1" presStyleIdx="2" presStyleCnt="9">
        <dgm:presLayoutVars>
          <dgm:bulletEnabled val="1"/>
        </dgm:presLayoutVars>
      </dgm:prSet>
      <dgm:spPr/>
    </dgm:pt>
    <dgm:pt modelId="{483E9E28-A0DF-8D4C-85FD-71BDF2A3778D}" type="pres">
      <dgm:prSet presAssocID="{DA739499-4C4F-E842-81C4-7A64B27645A0}" presName="sibTrans" presStyleLbl="sibTrans1D1" presStyleIdx="2" presStyleCnt="8"/>
      <dgm:spPr/>
    </dgm:pt>
    <dgm:pt modelId="{5462D7A9-1049-6348-AE86-218B47E663C5}" type="pres">
      <dgm:prSet presAssocID="{DA739499-4C4F-E842-81C4-7A64B27645A0}" presName="connectorText" presStyleLbl="sibTrans1D1" presStyleIdx="2" presStyleCnt="8"/>
      <dgm:spPr/>
    </dgm:pt>
    <dgm:pt modelId="{9E17D7DC-A49F-854D-8C26-86165B9A0695}" type="pres">
      <dgm:prSet presAssocID="{3E9C77BC-2360-724A-AA48-C06E344DFC4C}" presName="node" presStyleLbl="node1" presStyleIdx="3" presStyleCnt="9">
        <dgm:presLayoutVars>
          <dgm:bulletEnabled val="1"/>
        </dgm:presLayoutVars>
      </dgm:prSet>
      <dgm:spPr/>
    </dgm:pt>
    <dgm:pt modelId="{C7455E83-21B9-1A44-B7D1-959CD44F5DF9}" type="pres">
      <dgm:prSet presAssocID="{F8628524-75B8-C347-9051-6B5F5F9BE48A}" presName="sibTrans" presStyleLbl="sibTrans1D1" presStyleIdx="3" presStyleCnt="8"/>
      <dgm:spPr/>
    </dgm:pt>
    <dgm:pt modelId="{1ACE5FF7-F2E7-2A44-A138-8C556DA6B799}" type="pres">
      <dgm:prSet presAssocID="{F8628524-75B8-C347-9051-6B5F5F9BE48A}" presName="connectorText" presStyleLbl="sibTrans1D1" presStyleIdx="3" presStyleCnt="8"/>
      <dgm:spPr/>
    </dgm:pt>
    <dgm:pt modelId="{DFBBECFB-0ECE-294B-A4BC-9A222261038C}" type="pres">
      <dgm:prSet presAssocID="{2C4562A9-1C3B-6E48-97D9-7A4FBA924C3B}" presName="node" presStyleLbl="node1" presStyleIdx="4" presStyleCnt="9">
        <dgm:presLayoutVars>
          <dgm:bulletEnabled val="1"/>
        </dgm:presLayoutVars>
      </dgm:prSet>
      <dgm:spPr/>
    </dgm:pt>
    <dgm:pt modelId="{5F03C628-1DB6-F24F-A08F-BD7682C8C01A}" type="pres">
      <dgm:prSet presAssocID="{5971AA7C-CFFF-E543-BCEC-7070A66CFD2A}" presName="sibTrans" presStyleLbl="sibTrans1D1" presStyleIdx="4" presStyleCnt="8"/>
      <dgm:spPr/>
    </dgm:pt>
    <dgm:pt modelId="{692CA3B3-C3BC-264C-9BD3-95CFDDB87AAA}" type="pres">
      <dgm:prSet presAssocID="{5971AA7C-CFFF-E543-BCEC-7070A66CFD2A}" presName="connectorText" presStyleLbl="sibTrans1D1" presStyleIdx="4" presStyleCnt="8"/>
      <dgm:spPr/>
    </dgm:pt>
    <dgm:pt modelId="{6577E2A9-C0DF-C243-B858-80C17DDDE0EC}" type="pres">
      <dgm:prSet presAssocID="{0BECD54C-3C0C-6847-AA3E-68293AD9F802}" presName="node" presStyleLbl="node1" presStyleIdx="5" presStyleCnt="9">
        <dgm:presLayoutVars>
          <dgm:bulletEnabled val="1"/>
        </dgm:presLayoutVars>
      </dgm:prSet>
      <dgm:spPr/>
    </dgm:pt>
    <dgm:pt modelId="{7DFCA6BD-6753-4C4D-8B53-143797A982BE}" type="pres">
      <dgm:prSet presAssocID="{EBF01195-062A-D24B-BF8F-3FCF505D3547}" presName="sibTrans" presStyleLbl="sibTrans1D1" presStyleIdx="5" presStyleCnt="8"/>
      <dgm:spPr/>
    </dgm:pt>
    <dgm:pt modelId="{535F87D6-DE78-D749-9AB8-77BB106C265A}" type="pres">
      <dgm:prSet presAssocID="{EBF01195-062A-D24B-BF8F-3FCF505D3547}" presName="connectorText" presStyleLbl="sibTrans1D1" presStyleIdx="5" presStyleCnt="8"/>
      <dgm:spPr/>
    </dgm:pt>
    <dgm:pt modelId="{BC530DFB-414C-9B4C-95E5-2ADECD1DFEF8}" type="pres">
      <dgm:prSet presAssocID="{AC8FBD7C-782F-E049-B143-B4768DF6883B}" presName="node" presStyleLbl="node1" presStyleIdx="6" presStyleCnt="9">
        <dgm:presLayoutVars>
          <dgm:bulletEnabled val="1"/>
        </dgm:presLayoutVars>
      </dgm:prSet>
      <dgm:spPr/>
    </dgm:pt>
    <dgm:pt modelId="{09970E39-9176-1B44-A593-BCB3C6E4182B}" type="pres">
      <dgm:prSet presAssocID="{90B48E0D-B32E-4942-8B52-D04E1E6E6063}" presName="sibTrans" presStyleLbl="sibTrans1D1" presStyleIdx="6" presStyleCnt="8"/>
      <dgm:spPr/>
    </dgm:pt>
    <dgm:pt modelId="{29380DAD-093B-634B-A837-996BC54123B8}" type="pres">
      <dgm:prSet presAssocID="{90B48E0D-B32E-4942-8B52-D04E1E6E6063}" presName="connectorText" presStyleLbl="sibTrans1D1" presStyleIdx="6" presStyleCnt="8"/>
      <dgm:spPr/>
    </dgm:pt>
    <dgm:pt modelId="{B47EE42E-145F-7B41-9403-233756BCD359}" type="pres">
      <dgm:prSet presAssocID="{D20F1355-495A-AA43-A699-0A9F1B72E12A}" presName="node" presStyleLbl="node1" presStyleIdx="7" presStyleCnt="9">
        <dgm:presLayoutVars>
          <dgm:bulletEnabled val="1"/>
        </dgm:presLayoutVars>
      </dgm:prSet>
      <dgm:spPr/>
    </dgm:pt>
    <dgm:pt modelId="{0BF87695-6081-4848-B8D9-C869B662DE9C}" type="pres">
      <dgm:prSet presAssocID="{E6786A39-6078-BE47-B60A-EDA909681A86}" presName="sibTrans" presStyleLbl="sibTrans1D1" presStyleIdx="7" presStyleCnt="8"/>
      <dgm:spPr/>
    </dgm:pt>
    <dgm:pt modelId="{5BBBA2C0-C5A7-394A-9F7C-8F1CEC75E648}" type="pres">
      <dgm:prSet presAssocID="{E6786A39-6078-BE47-B60A-EDA909681A86}" presName="connectorText" presStyleLbl="sibTrans1D1" presStyleIdx="7" presStyleCnt="8"/>
      <dgm:spPr/>
    </dgm:pt>
    <dgm:pt modelId="{39BFAB8A-B51E-4249-9CDB-68223B0706A6}" type="pres">
      <dgm:prSet presAssocID="{05ED7F5E-ABF9-1B48-9EFA-D9A631B7091A}" presName="node" presStyleLbl="node1" presStyleIdx="8" presStyleCnt="9">
        <dgm:presLayoutVars>
          <dgm:bulletEnabled val="1"/>
        </dgm:presLayoutVars>
      </dgm:prSet>
      <dgm:spPr/>
    </dgm:pt>
  </dgm:ptLst>
  <dgm:cxnLst>
    <dgm:cxn modelId="{CB3D7109-D3A6-0449-8838-3967B2757ED0}" srcId="{1594FA09-6AEB-4A40-B033-0F5570354B99}" destId="{0BECD54C-3C0C-6847-AA3E-68293AD9F802}" srcOrd="5" destOrd="0" parTransId="{39E59E32-12C4-FB43-B6EF-DB71B38732C0}" sibTransId="{EBF01195-062A-D24B-BF8F-3FCF505D3547}"/>
    <dgm:cxn modelId="{8B261114-6487-634C-9B97-75A8216AFDE8}" type="presOf" srcId="{DA739499-4C4F-E842-81C4-7A64B27645A0}" destId="{483E9E28-A0DF-8D4C-85FD-71BDF2A3778D}" srcOrd="0" destOrd="0" presId="urn:microsoft.com/office/officeart/2005/8/layout/bProcess3"/>
    <dgm:cxn modelId="{11F6D115-FC6C-424E-9D79-C2E02EE4A037}" type="presOf" srcId="{F8628524-75B8-C347-9051-6B5F5F9BE48A}" destId="{C7455E83-21B9-1A44-B7D1-959CD44F5DF9}" srcOrd="0" destOrd="0" presId="urn:microsoft.com/office/officeart/2005/8/layout/bProcess3"/>
    <dgm:cxn modelId="{DEFAE01E-EA6C-224F-A596-B7CCA1BE5CBB}" type="presOf" srcId="{5971AA7C-CFFF-E543-BCEC-7070A66CFD2A}" destId="{692CA3B3-C3BC-264C-9BD3-95CFDDB87AAA}" srcOrd="1" destOrd="0" presId="urn:microsoft.com/office/officeart/2005/8/layout/bProcess3"/>
    <dgm:cxn modelId="{00810422-B048-D143-B710-FD7F09006F15}" type="presOf" srcId="{C1D4E213-FC4C-3940-982A-253A5BD4C161}" destId="{31A1964E-0F38-9F4C-BB21-67F4E36BDBB7}" srcOrd="0" destOrd="0" presId="urn:microsoft.com/office/officeart/2005/8/layout/bProcess3"/>
    <dgm:cxn modelId="{3574D626-3F33-F74C-AEAD-8913B03140FF}" type="presOf" srcId="{F8628524-75B8-C347-9051-6B5F5F9BE48A}" destId="{1ACE5FF7-F2E7-2A44-A138-8C556DA6B799}" srcOrd="1" destOrd="0" presId="urn:microsoft.com/office/officeart/2005/8/layout/bProcess3"/>
    <dgm:cxn modelId="{F683F12D-E9AC-644B-AD35-EA2A9B1DFF7A}" srcId="{1594FA09-6AEB-4A40-B033-0F5570354B99}" destId="{05ED7F5E-ABF9-1B48-9EFA-D9A631B7091A}" srcOrd="8" destOrd="0" parTransId="{B7A0431B-0359-2241-BE4F-BD027C336C10}" sibTransId="{4F8D3547-882A-DC4F-B0B4-C12625C9BF3C}"/>
    <dgm:cxn modelId="{4389073A-AB5D-954F-BAC5-D1AE5AE1EE92}" type="presOf" srcId="{EBF01195-062A-D24B-BF8F-3FCF505D3547}" destId="{535F87D6-DE78-D749-9AB8-77BB106C265A}" srcOrd="1" destOrd="0" presId="urn:microsoft.com/office/officeart/2005/8/layout/bProcess3"/>
    <dgm:cxn modelId="{01FD8B3A-A988-4A4A-9586-AA2ED5295409}" type="presOf" srcId="{D20F1355-495A-AA43-A699-0A9F1B72E12A}" destId="{B47EE42E-145F-7B41-9403-233756BCD359}" srcOrd="0" destOrd="0" presId="urn:microsoft.com/office/officeart/2005/8/layout/bProcess3"/>
    <dgm:cxn modelId="{2B47703C-B2DD-894F-AD6D-CD5608BAB030}" srcId="{1594FA09-6AEB-4A40-B033-0F5570354B99}" destId="{AC8FBD7C-782F-E049-B143-B4768DF6883B}" srcOrd="6" destOrd="0" parTransId="{71A898A0-118A-1540-8016-F276DCF87A7F}" sibTransId="{90B48E0D-B32E-4942-8B52-D04E1E6E6063}"/>
    <dgm:cxn modelId="{F391ED45-7288-4A4F-B132-66775BA1E167}" type="presOf" srcId="{E6786A39-6078-BE47-B60A-EDA909681A86}" destId="{5BBBA2C0-C5A7-394A-9F7C-8F1CEC75E648}" srcOrd="1" destOrd="0" presId="urn:microsoft.com/office/officeart/2005/8/layout/bProcess3"/>
    <dgm:cxn modelId="{3D69BD51-C95F-A945-8BF9-FC8CF7EF5E83}" type="presOf" srcId="{57FA65F0-3D46-C94B-B2E9-47B6C19D2103}" destId="{2574ED2C-85E1-ED41-9C8F-5E277C5AF282}" srcOrd="0" destOrd="0" presId="urn:microsoft.com/office/officeart/2005/8/layout/bProcess3"/>
    <dgm:cxn modelId="{AFE42B59-9CC9-F647-A803-4B41602DF46A}" type="presOf" srcId="{2C4562A9-1C3B-6E48-97D9-7A4FBA924C3B}" destId="{DFBBECFB-0ECE-294B-A4BC-9A222261038C}" srcOrd="0" destOrd="0" presId="urn:microsoft.com/office/officeart/2005/8/layout/bProcess3"/>
    <dgm:cxn modelId="{F0200369-63A8-D44A-9A66-D7000AEA9F83}" type="presOf" srcId="{3E9C77BC-2360-724A-AA48-C06E344DFC4C}" destId="{9E17D7DC-A49F-854D-8C26-86165B9A0695}" srcOrd="0" destOrd="0" presId="urn:microsoft.com/office/officeart/2005/8/layout/bProcess3"/>
    <dgm:cxn modelId="{B3D80C6E-8E6D-1440-925E-464ACB17E38C}" srcId="{1594FA09-6AEB-4A40-B033-0F5570354B99}" destId="{2C4562A9-1C3B-6E48-97D9-7A4FBA924C3B}" srcOrd="4" destOrd="0" parTransId="{671F85AA-2C6C-6548-8CEE-49B7B38278C5}" sibTransId="{5971AA7C-CFFF-E543-BCEC-7070A66CFD2A}"/>
    <dgm:cxn modelId="{1BB16B71-BC74-E349-8EEE-6931650147ED}" srcId="{1594FA09-6AEB-4A40-B033-0F5570354B99}" destId="{D20F1355-495A-AA43-A699-0A9F1B72E12A}" srcOrd="7" destOrd="0" parTransId="{3ED175F3-A4AD-DF45-8F34-0F2B96DF2D0E}" sibTransId="{E6786A39-6078-BE47-B60A-EDA909681A86}"/>
    <dgm:cxn modelId="{6259FD71-584F-8B47-BE01-6A9995D93A0E}" type="presOf" srcId="{90B48E0D-B32E-4942-8B52-D04E1E6E6063}" destId="{09970E39-9176-1B44-A593-BCB3C6E4182B}" srcOrd="0" destOrd="0" presId="urn:microsoft.com/office/officeart/2005/8/layout/bProcess3"/>
    <dgm:cxn modelId="{F399837D-1305-C341-AA83-A37FD1C240C4}" srcId="{1594FA09-6AEB-4A40-B033-0F5570354B99}" destId="{C1D4E213-FC4C-3940-982A-253A5BD4C161}" srcOrd="1" destOrd="0" parTransId="{1C823688-3522-8F4F-B620-FEC51A744E5E}" sibTransId="{57FA65F0-3D46-C94B-B2E9-47B6C19D2103}"/>
    <dgm:cxn modelId="{00BA5F84-B2EF-D74A-B763-174D67CB9DED}" type="presOf" srcId="{90B48E0D-B32E-4942-8B52-D04E1E6E6063}" destId="{29380DAD-093B-634B-A837-996BC54123B8}" srcOrd="1" destOrd="0" presId="urn:microsoft.com/office/officeart/2005/8/layout/bProcess3"/>
    <dgm:cxn modelId="{30C62685-A785-364F-A291-506314B5AA8A}" type="presOf" srcId="{AC8FBD7C-782F-E049-B143-B4768DF6883B}" destId="{BC530DFB-414C-9B4C-95E5-2ADECD1DFEF8}" srcOrd="0" destOrd="0" presId="urn:microsoft.com/office/officeart/2005/8/layout/bProcess3"/>
    <dgm:cxn modelId="{CECD3786-7480-9A4B-8363-3D9D5C775066}" type="presOf" srcId="{0BECD54C-3C0C-6847-AA3E-68293AD9F802}" destId="{6577E2A9-C0DF-C243-B858-80C17DDDE0EC}" srcOrd="0" destOrd="0" presId="urn:microsoft.com/office/officeart/2005/8/layout/bProcess3"/>
    <dgm:cxn modelId="{622DEA99-C7ED-BD42-9EC8-3057FA31A2F8}" type="presOf" srcId="{EBF01195-062A-D24B-BF8F-3FCF505D3547}" destId="{7DFCA6BD-6753-4C4D-8B53-143797A982BE}" srcOrd="0" destOrd="0" presId="urn:microsoft.com/office/officeart/2005/8/layout/bProcess3"/>
    <dgm:cxn modelId="{CB65259D-DF5C-D84C-8168-08747785AB92}" type="presOf" srcId="{B1C9CBF7-FA44-6C4A-8D33-EF37A3BFC8E2}" destId="{EEAC8C0D-2C21-EE45-BB9C-CADF81A1B2CF}" srcOrd="0" destOrd="0" presId="urn:microsoft.com/office/officeart/2005/8/layout/bProcess3"/>
    <dgm:cxn modelId="{C2FEDEB3-DF47-B84E-B569-9E1907A137EB}" type="presOf" srcId="{1594FA09-6AEB-4A40-B033-0F5570354B99}" destId="{53A60CC8-2ACD-9346-B1CF-E22E8ACCB7B7}" srcOrd="0" destOrd="0" presId="urn:microsoft.com/office/officeart/2005/8/layout/bProcess3"/>
    <dgm:cxn modelId="{CEE2BCB5-84B9-A942-B9FF-76C13F223A0C}" type="presOf" srcId="{5971AA7C-CFFF-E543-BCEC-7070A66CFD2A}" destId="{5F03C628-1DB6-F24F-A08F-BD7682C8C01A}" srcOrd="0" destOrd="0" presId="urn:microsoft.com/office/officeart/2005/8/layout/bProcess3"/>
    <dgm:cxn modelId="{2F0334BC-03C7-3C43-A95D-1F70C631779A}" type="presOf" srcId="{67313246-52EE-4046-8C8F-B6EF3DA1D8AC}" destId="{7A45E203-DCAD-294F-8137-CA53B6959B78}" srcOrd="0" destOrd="0" presId="urn:microsoft.com/office/officeart/2005/8/layout/bProcess3"/>
    <dgm:cxn modelId="{12223DBC-8577-1D41-80A0-0BA34E25F761}" type="presOf" srcId="{E6786A39-6078-BE47-B60A-EDA909681A86}" destId="{0BF87695-6081-4848-B8D9-C869B662DE9C}" srcOrd="0" destOrd="0" presId="urn:microsoft.com/office/officeart/2005/8/layout/bProcess3"/>
    <dgm:cxn modelId="{B25316BE-9595-414E-89DA-1D1C16091CF4}" srcId="{1594FA09-6AEB-4A40-B033-0F5570354B99}" destId="{4B94BF82-5949-7441-B5C2-969D6CFF8440}" srcOrd="2" destOrd="0" parTransId="{5CF215C8-76D0-0849-8CE4-AC192CBA6049}" sibTransId="{DA739499-4C4F-E842-81C4-7A64B27645A0}"/>
    <dgm:cxn modelId="{85598ECB-8822-7E4F-AEAD-462ABA99FA5E}" type="presOf" srcId="{4B94BF82-5949-7441-B5C2-969D6CFF8440}" destId="{F580E537-2164-CF4C-8C3B-DD6E26A964F5}" srcOrd="0" destOrd="0" presId="urn:microsoft.com/office/officeart/2005/8/layout/bProcess3"/>
    <dgm:cxn modelId="{3EC8BDD8-8CA3-F04B-A487-6B12F4B39CF3}" srcId="{1594FA09-6AEB-4A40-B033-0F5570354B99}" destId="{3E9C77BC-2360-724A-AA48-C06E344DFC4C}" srcOrd="3" destOrd="0" parTransId="{3D8418D7-D7BD-5041-84E6-17F2E6B223F1}" sibTransId="{F8628524-75B8-C347-9051-6B5F5F9BE48A}"/>
    <dgm:cxn modelId="{84F896DF-6581-7349-9FF9-341488708EF6}" srcId="{1594FA09-6AEB-4A40-B033-0F5570354B99}" destId="{67313246-52EE-4046-8C8F-B6EF3DA1D8AC}" srcOrd="0" destOrd="0" parTransId="{B24CF8B5-48B9-AA4A-AA29-2F64348887F2}" sibTransId="{B1C9CBF7-FA44-6C4A-8D33-EF37A3BFC8E2}"/>
    <dgm:cxn modelId="{84D27AE9-EE6A-0E40-8400-C49D98CB1A27}" type="presOf" srcId="{DA739499-4C4F-E842-81C4-7A64B27645A0}" destId="{5462D7A9-1049-6348-AE86-218B47E663C5}" srcOrd="1" destOrd="0" presId="urn:microsoft.com/office/officeart/2005/8/layout/bProcess3"/>
    <dgm:cxn modelId="{8C3A96E9-2484-004A-84A1-3807DF62AC65}" type="presOf" srcId="{B1C9CBF7-FA44-6C4A-8D33-EF37A3BFC8E2}" destId="{12617834-D759-6C49-A6AB-9E9C668BEDEB}" srcOrd="1" destOrd="0" presId="urn:microsoft.com/office/officeart/2005/8/layout/bProcess3"/>
    <dgm:cxn modelId="{577813EC-C2DD-4449-9AD9-F90E859E54B1}" type="presOf" srcId="{05ED7F5E-ABF9-1B48-9EFA-D9A631B7091A}" destId="{39BFAB8A-B51E-4249-9CDB-68223B0706A6}" srcOrd="0" destOrd="0" presId="urn:microsoft.com/office/officeart/2005/8/layout/bProcess3"/>
    <dgm:cxn modelId="{EC9D45EF-7382-A847-8F27-B76EE28A5570}" type="presOf" srcId="{57FA65F0-3D46-C94B-B2E9-47B6C19D2103}" destId="{007C161B-71D2-F54D-A104-66EC01BDC09F}" srcOrd="1" destOrd="0" presId="urn:microsoft.com/office/officeart/2005/8/layout/bProcess3"/>
    <dgm:cxn modelId="{654D4448-64AC-5D4E-B9A0-CF01ABEEE3C9}" type="presParOf" srcId="{53A60CC8-2ACD-9346-B1CF-E22E8ACCB7B7}" destId="{7A45E203-DCAD-294F-8137-CA53B6959B78}" srcOrd="0" destOrd="0" presId="urn:microsoft.com/office/officeart/2005/8/layout/bProcess3"/>
    <dgm:cxn modelId="{642A1EB9-B504-A741-A75F-8CE5494FA8AF}" type="presParOf" srcId="{53A60CC8-2ACD-9346-B1CF-E22E8ACCB7B7}" destId="{EEAC8C0D-2C21-EE45-BB9C-CADF81A1B2CF}" srcOrd="1" destOrd="0" presId="urn:microsoft.com/office/officeart/2005/8/layout/bProcess3"/>
    <dgm:cxn modelId="{286E7A4A-1877-6748-AA1E-805C66D47867}" type="presParOf" srcId="{EEAC8C0D-2C21-EE45-BB9C-CADF81A1B2CF}" destId="{12617834-D759-6C49-A6AB-9E9C668BEDEB}" srcOrd="0" destOrd="0" presId="urn:microsoft.com/office/officeart/2005/8/layout/bProcess3"/>
    <dgm:cxn modelId="{FFEE923B-DFF4-D34A-BF85-BC97512D1F2B}" type="presParOf" srcId="{53A60CC8-2ACD-9346-B1CF-E22E8ACCB7B7}" destId="{31A1964E-0F38-9F4C-BB21-67F4E36BDBB7}" srcOrd="2" destOrd="0" presId="urn:microsoft.com/office/officeart/2005/8/layout/bProcess3"/>
    <dgm:cxn modelId="{92BDC442-3C4B-5641-8A70-8A4FA8DDC8E3}" type="presParOf" srcId="{53A60CC8-2ACD-9346-B1CF-E22E8ACCB7B7}" destId="{2574ED2C-85E1-ED41-9C8F-5E277C5AF282}" srcOrd="3" destOrd="0" presId="urn:microsoft.com/office/officeart/2005/8/layout/bProcess3"/>
    <dgm:cxn modelId="{96522F1A-DD41-FA4F-AFE6-95FB9F1F1C40}" type="presParOf" srcId="{2574ED2C-85E1-ED41-9C8F-5E277C5AF282}" destId="{007C161B-71D2-F54D-A104-66EC01BDC09F}" srcOrd="0" destOrd="0" presId="urn:microsoft.com/office/officeart/2005/8/layout/bProcess3"/>
    <dgm:cxn modelId="{9464985D-1273-9A4A-9ADD-8761A1D5A968}" type="presParOf" srcId="{53A60CC8-2ACD-9346-B1CF-E22E8ACCB7B7}" destId="{F580E537-2164-CF4C-8C3B-DD6E26A964F5}" srcOrd="4" destOrd="0" presId="urn:microsoft.com/office/officeart/2005/8/layout/bProcess3"/>
    <dgm:cxn modelId="{32CFE8C6-CE0B-7A46-B4EE-3D4FDDD04E30}" type="presParOf" srcId="{53A60CC8-2ACD-9346-B1CF-E22E8ACCB7B7}" destId="{483E9E28-A0DF-8D4C-85FD-71BDF2A3778D}" srcOrd="5" destOrd="0" presId="urn:microsoft.com/office/officeart/2005/8/layout/bProcess3"/>
    <dgm:cxn modelId="{3CFB1E3F-8EA3-2845-BD05-EEE9E42CD1C8}" type="presParOf" srcId="{483E9E28-A0DF-8D4C-85FD-71BDF2A3778D}" destId="{5462D7A9-1049-6348-AE86-218B47E663C5}" srcOrd="0" destOrd="0" presId="urn:microsoft.com/office/officeart/2005/8/layout/bProcess3"/>
    <dgm:cxn modelId="{EA176A4E-250B-E54F-A121-D734C131DCE7}" type="presParOf" srcId="{53A60CC8-2ACD-9346-B1CF-E22E8ACCB7B7}" destId="{9E17D7DC-A49F-854D-8C26-86165B9A0695}" srcOrd="6" destOrd="0" presId="urn:microsoft.com/office/officeart/2005/8/layout/bProcess3"/>
    <dgm:cxn modelId="{CC89B57B-0B07-E64A-A315-ED7C4A6604E5}" type="presParOf" srcId="{53A60CC8-2ACD-9346-B1CF-E22E8ACCB7B7}" destId="{C7455E83-21B9-1A44-B7D1-959CD44F5DF9}" srcOrd="7" destOrd="0" presId="urn:microsoft.com/office/officeart/2005/8/layout/bProcess3"/>
    <dgm:cxn modelId="{20A5CB1E-2F44-F24F-B8E2-E94A3BB1844C}" type="presParOf" srcId="{C7455E83-21B9-1A44-B7D1-959CD44F5DF9}" destId="{1ACE5FF7-F2E7-2A44-A138-8C556DA6B799}" srcOrd="0" destOrd="0" presId="urn:microsoft.com/office/officeart/2005/8/layout/bProcess3"/>
    <dgm:cxn modelId="{3C613ED3-C8B7-3243-BF2E-10A222DBBA6E}" type="presParOf" srcId="{53A60CC8-2ACD-9346-B1CF-E22E8ACCB7B7}" destId="{DFBBECFB-0ECE-294B-A4BC-9A222261038C}" srcOrd="8" destOrd="0" presId="urn:microsoft.com/office/officeart/2005/8/layout/bProcess3"/>
    <dgm:cxn modelId="{15C5BDB5-046A-A845-B11E-5F5902B70550}" type="presParOf" srcId="{53A60CC8-2ACD-9346-B1CF-E22E8ACCB7B7}" destId="{5F03C628-1DB6-F24F-A08F-BD7682C8C01A}" srcOrd="9" destOrd="0" presId="urn:microsoft.com/office/officeart/2005/8/layout/bProcess3"/>
    <dgm:cxn modelId="{73146E01-61F2-C843-96A4-4CB28418F0E8}" type="presParOf" srcId="{5F03C628-1DB6-F24F-A08F-BD7682C8C01A}" destId="{692CA3B3-C3BC-264C-9BD3-95CFDDB87AAA}" srcOrd="0" destOrd="0" presId="urn:microsoft.com/office/officeart/2005/8/layout/bProcess3"/>
    <dgm:cxn modelId="{27FF7819-6C93-5849-891E-59893114B83A}" type="presParOf" srcId="{53A60CC8-2ACD-9346-B1CF-E22E8ACCB7B7}" destId="{6577E2A9-C0DF-C243-B858-80C17DDDE0EC}" srcOrd="10" destOrd="0" presId="urn:microsoft.com/office/officeart/2005/8/layout/bProcess3"/>
    <dgm:cxn modelId="{80836179-7A73-8E48-A50C-1819CE19D857}" type="presParOf" srcId="{53A60CC8-2ACD-9346-B1CF-E22E8ACCB7B7}" destId="{7DFCA6BD-6753-4C4D-8B53-143797A982BE}" srcOrd="11" destOrd="0" presId="urn:microsoft.com/office/officeart/2005/8/layout/bProcess3"/>
    <dgm:cxn modelId="{1483409A-5C6F-2245-8E0C-05360AE300D0}" type="presParOf" srcId="{7DFCA6BD-6753-4C4D-8B53-143797A982BE}" destId="{535F87D6-DE78-D749-9AB8-77BB106C265A}" srcOrd="0" destOrd="0" presId="urn:microsoft.com/office/officeart/2005/8/layout/bProcess3"/>
    <dgm:cxn modelId="{1E6B02E8-1C9F-4446-9806-3A4889F88D0B}" type="presParOf" srcId="{53A60CC8-2ACD-9346-B1CF-E22E8ACCB7B7}" destId="{BC530DFB-414C-9B4C-95E5-2ADECD1DFEF8}" srcOrd="12" destOrd="0" presId="urn:microsoft.com/office/officeart/2005/8/layout/bProcess3"/>
    <dgm:cxn modelId="{1ACF2E2D-B09D-0D4B-895F-2EA283283FE2}" type="presParOf" srcId="{53A60CC8-2ACD-9346-B1CF-E22E8ACCB7B7}" destId="{09970E39-9176-1B44-A593-BCB3C6E4182B}" srcOrd="13" destOrd="0" presId="urn:microsoft.com/office/officeart/2005/8/layout/bProcess3"/>
    <dgm:cxn modelId="{87B0827A-7B29-D041-8E8A-5CEA96D2CE26}" type="presParOf" srcId="{09970E39-9176-1B44-A593-BCB3C6E4182B}" destId="{29380DAD-093B-634B-A837-996BC54123B8}" srcOrd="0" destOrd="0" presId="urn:microsoft.com/office/officeart/2005/8/layout/bProcess3"/>
    <dgm:cxn modelId="{FD9A75B8-11A5-3B4C-A8FD-BB84B0F64246}" type="presParOf" srcId="{53A60CC8-2ACD-9346-B1CF-E22E8ACCB7B7}" destId="{B47EE42E-145F-7B41-9403-233756BCD359}" srcOrd="14" destOrd="0" presId="urn:microsoft.com/office/officeart/2005/8/layout/bProcess3"/>
    <dgm:cxn modelId="{5C285242-42B6-9842-B689-BF53A1E4A2FF}" type="presParOf" srcId="{53A60CC8-2ACD-9346-B1CF-E22E8ACCB7B7}" destId="{0BF87695-6081-4848-B8D9-C869B662DE9C}" srcOrd="15" destOrd="0" presId="urn:microsoft.com/office/officeart/2005/8/layout/bProcess3"/>
    <dgm:cxn modelId="{3C62EDBF-5C19-5640-84FD-0EDDE7FF6E5C}" type="presParOf" srcId="{0BF87695-6081-4848-B8D9-C869B662DE9C}" destId="{5BBBA2C0-C5A7-394A-9F7C-8F1CEC75E648}" srcOrd="0" destOrd="0" presId="urn:microsoft.com/office/officeart/2005/8/layout/bProcess3"/>
    <dgm:cxn modelId="{5DA7B36D-5055-EF47-B707-16967A6974C4}" type="presParOf" srcId="{53A60CC8-2ACD-9346-B1CF-E22E8ACCB7B7}" destId="{39BFAB8A-B51E-4249-9CDB-68223B0706A6}" srcOrd="1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8113059" cy="4899568"/>
        <a:chOff x="0" y="0"/>
        <a:chExt cx="8113059" cy="4899568"/>
      </a:xfrm>
    </dsp:grpSpPr>
    <dsp:sp modelId="{EEAC8C0D-2C21-EE45-BB9C-CADF81A1B2CF}">
      <dsp:nvSpPr>
        <dsp:cNvPr id="4" name="任意多边形 3"/>
        <dsp:cNvSpPr/>
      </dsp:nvSpPr>
      <dsp:spPr bwMode="white">
        <a:xfrm>
          <a:off x="2481534" y="653621"/>
          <a:ext cx="498391" cy="0"/>
        </a:xfrm>
        <a:custGeom>
          <a:avLst/>
          <a:gdLst/>
          <a:ahLst/>
          <a:cxnLst/>
          <a:pathLst>
            <a:path w="785">
              <a:moveTo>
                <a:pt x="0" y="0"/>
              </a:moveTo>
              <a:lnTo>
                <a:pt x="785" y="0"/>
              </a:lnTo>
            </a:path>
          </a:pathLst>
        </a:custGeom>
        <a:ln>
          <a:tailEnd type="arrow" w="lg" len="med"/>
        </a:ln>
      </dsp:spPr>
      <dsp:style>
        <a:lnRef idx="1">
          <a:schemeClr val="accent3">
            <a:hueOff val="0"/>
            <a:satOff val="0"/>
            <a:lumOff val="0"/>
            <a:alpha val="100000"/>
          </a:schemeClr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481534" y="653621"/>
        <a:ext cx="498391" cy="0"/>
      </dsp:txXfrm>
    </dsp:sp>
    <dsp:sp modelId="{7A45E203-DCAD-294F-8137-CA53B6959B78}">
      <dsp:nvSpPr>
        <dsp:cNvPr id="3" name="矩形 2"/>
        <dsp:cNvSpPr/>
      </dsp:nvSpPr>
      <dsp:spPr bwMode="white">
        <a:xfrm>
          <a:off x="314619" y="3546"/>
          <a:ext cx="2166916" cy="1300149"/>
        </a:xfrm>
        <a:prstGeom prst="rect">
          <a:avLst/>
        </a:prstGeom>
        <a:solidFill>
          <a:srgbClr val="FFFF00"/>
        </a:solidFill>
      </dsp:spPr>
      <dsp:style>
        <a:lnRef idx="2">
          <a:schemeClr val="lt1"/>
        </a:lnRef>
        <a:fillRef idx="1">
          <a:schemeClr val="accent3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13792" tIns="113792" rIns="113792" bIns="113792" anchor="ctr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选品</a:t>
          </a:r>
          <a:r>
            <a:rPr lang="zh-CN" altLang="en-US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策略与案例</a:t>
          </a:r>
          <a:endParaRPr lang="en-US" altLang="zh-CN" dirty="0">
            <a:solidFill>
              <a:sysClr val="windowText" lastClr="00000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白牌</a:t>
          </a:r>
          <a:r>
            <a:rPr lang="en-US" altLang="zh-CN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/</a:t>
          </a:r>
          <a:r>
            <a:rPr lang="zh-CN" altLang="en-US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品牌</a:t>
          </a:r>
          <a:r>
            <a:rPr lang="en-US" altLang="zh-CN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/</a:t>
          </a:r>
          <a:r>
            <a:rPr lang="zh-CN" altLang="en-US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定制</a:t>
          </a:r>
          <a:r>
            <a:rPr lang="en-US" altLang="zh-CN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/</a:t>
          </a:r>
          <a:r>
            <a:rPr lang="zh-CN" altLang="en-US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大件</a:t>
          </a:r>
          <a:endParaRPr lang="en-US" altLang="zh-CN" dirty="0">
            <a:solidFill>
              <a:sysClr val="windowText" lastClr="00000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14619" y="3546"/>
        <a:ext cx="2166916" cy="1300149"/>
      </dsp:txXfrm>
    </dsp:sp>
    <dsp:sp modelId="{2574ED2C-85E1-ED41-9C8F-5E277C5AF282}">
      <dsp:nvSpPr>
        <dsp:cNvPr id="6" name="任意多边形 5"/>
        <dsp:cNvSpPr/>
      </dsp:nvSpPr>
      <dsp:spPr bwMode="white">
        <a:xfrm>
          <a:off x="5146841" y="653621"/>
          <a:ext cx="498391" cy="0"/>
        </a:xfrm>
        <a:custGeom>
          <a:avLst/>
          <a:gdLst/>
          <a:ahLst/>
          <a:cxnLst/>
          <a:pathLst>
            <a:path w="785">
              <a:moveTo>
                <a:pt x="0" y="0"/>
              </a:moveTo>
              <a:lnTo>
                <a:pt x="785" y="0"/>
              </a:lnTo>
            </a:path>
          </a:pathLst>
        </a:custGeom>
        <a:ln>
          <a:tailEnd type="arrow" w="lg" len="med"/>
        </a:ln>
      </dsp:spPr>
      <dsp:style>
        <a:lnRef idx="1">
          <a:schemeClr val="accent3">
            <a:hueOff val="394285"/>
            <a:satOff val="14286"/>
            <a:lumOff val="-2072"/>
            <a:alpha val="100000"/>
          </a:schemeClr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>
            <a:solidFill>
              <a:schemeClr val="tx1"/>
            </a:solidFill>
          </a:endParaRPr>
        </a:p>
      </dsp:txBody>
      <dsp:txXfrm>
        <a:off x="5146841" y="653621"/>
        <a:ext cx="498391" cy="0"/>
      </dsp:txXfrm>
    </dsp:sp>
    <dsp:sp modelId="{31A1964E-0F38-9F4C-BB21-67F4E36BDBB7}">
      <dsp:nvSpPr>
        <dsp:cNvPr id="5" name="矩形 4"/>
        <dsp:cNvSpPr/>
      </dsp:nvSpPr>
      <dsp:spPr bwMode="white">
        <a:xfrm>
          <a:off x="2979925" y="3546"/>
          <a:ext cx="2166916" cy="1300149"/>
        </a:xfrm>
        <a:prstGeom prst="rect">
          <a:avLst/>
        </a:prstGeom>
      </dsp:spPr>
      <dsp:style>
        <a:lnRef idx="2">
          <a:schemeClr val="lt1"/>
        </a:lnRef>
        <a:fillRef idx="1">
          <a:schemeClr val="accent3">
            <a:hueOff val="345000"/>
            <a:satOff val="12500"/>
            <a:lumOff val="-1813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13792" tIns="113792" rIns="113792" bIns="113792" anchor="ctr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>
              <a:latin typeface="微软雅黑" panose="020B0503020204020204" pitchFamily="34" charset="-122"/>
              <a:ea typeface="微软雅黑" panose="020B0503020204020204" pitchFamily="34" charset="-122"/>
            </a:rPr>
            <a:t>测款操作流程</a:t>
          </a:r>
          <a:endParaRPr lang="en-US" altLang="zh-CN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>
              <a:latin typeface="微软雅黑" panose="020B0503020204020204" pitchFamily="34" charset="-122"/>
              <a:ea typeface="微软雅黑" panose="020B0503020204020204" pitchFamily="34" charset="-122"/>
            </a:rPr>
            <a:t>（自然流</a:t>
          </a:r>
          <a:r>
            <a:rPr lang="en-US" altLang="zh-CN">
              <a:latin typeface="微软雅黑" panose="020B0503020204020204" pitchFamily="34" charset="-122"/>
              <a:ea typeface="微软雅黑" panose="020B0503020204020204" pitchFamily="34" charset="-122"/>
            </a:rPr>
            <a:t>/</a:t>
          </a:r>
          <a:r>
            <a:rPr lang="zh-CN" altLang="en-US">
              <a:latin typeface="微软雅黑" panose="020B0503020204020204" pitchFamily="34" charset="-122"/>
              <a:ea typeface="微软雅黑" panose="020B0503020204020204" pitchFamily="34" charset="-122"/>
            </a:rPr>
            <a:t>商品卡</a:t>
          </a:r>
          <a:r>
            <a:rPr lang="en-US" altLang="zh-CN">
              <a:latin typeface="微软雅黑" panose="020B0503020204020204" pitchFamily="34" charset="-122"/>
              <a:ea typeface="微软雅黑" panose="020B0503020204020204" pitchFamily="34" charset="-122"/>
            </a:rPr>
            <a:t>/</a:t>
          </a:r>
          <a:r>
            <a:rPr lang="zh-CN" altLang="en-US">
              <a:latin typeface="微软雅黑" panose="020B0503020204020204" pitchFamily="34" charset="-122"/>
              <a:ea typeface="微软雅黑" panose="020B0503020204020204" pitchFamily="34" charset="-122"/>
            </a:rPr>
            <a:t>短视频</a:t>
          </a:r>
          <a:r>
            <a:rPr lang="en-US" altLang="zh-CN">
              <a:latin typeface="微软雅黑" panose="020B0503020204020204" pitchFamily="34" charset="-122"/>
              <a:ea typeface="微软雅黑" panose="020B0503020204020204" pitchFamily="34" charset="-122"/>
            </a:rPr>
            <a:t>/</a:t>
          </a:r>
          <a:r>
            <a:rPr lang="zh-CN" altLang="en-US">
              <a:latin typeface="微软雅黑" panose="020B0503020204020204" pitchFamily="34" charset="-122"/>
              <a:ea typeface="微软雅黑" panose="020B0503020204020204" pitchFamily="34" charset="-122"/>
            </a:rPr>
            <a:t>矩阵号）</a:t>
          </a:r>
          <a:endParaRPr lang="en-US" altLang="zh-CN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979925" y="3546"/>
        <a:ext cx="2166916" cy="1300149"/>
      </dsp:txXfrm>
    </dsp:sp>
    <dsp:sp modelId="{483E9E28-A0DF-8D4C-85FD-71BDF2A3778D}">
      <dsp:nvSpPr>
        <dsp:cNvPr id="8" name="任意多边形 7"/>
        <dsp:cNvSpPr/>
      </dsp:nvSpPr>
      <dsp:spPr bwMode="white">
        <a:xfrm>
          <a:off x="1398077" y="1303696"/>
          <a:ext cx="5330613" cy="496014"/>
        </a:xfrm>
        <a:custGeom>
          <a:avLst/>
          <a:gdLst/>
          <a:ahLst/>
          <a:cxnLst/>
          <a:pathLst>
            <a:path w="8395" h="781">
              <a:moveTo>
                <a:pt x="8395" y="0"/>
              </a:moveTo>
              <a:lnTo>
                <a:pt x="8395" y="391"/>
              </a:lnTo>
              <a:lnTo>
                <a:pt x="0" y="391"/>
              </a:lnTo>
              <a:lnTo>
                <a:pt x="0" y="781"/>
              </a:lnTo>
            </a:path>
          </a:pathLst>
        </a:custGeom>
        <a:ln>
          <a:tailEnd type="arrow" w="lg" len="med"/>
        </a:ln>
      </dsp:spPr>
      <dsp:style>
        <a:lnRef idx="1">
          <a:schemeClr val="accent3">
            <a:hueOff val="788571"/>
            <a:satOff val="28571"/>
            <a:lumOff val="-4145"/>
            <a:alpha val="100000"/>
          </a:schemeClr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3000"/>
          </a:lvl1pPr>
          <a:lvl2pPr marL="228600" indent="-228600" algn="ctr">
            <a:defRPr sz="2300"/>
          </a:lvl2pPr>
          <a:lvl3pPr marL="457200" indent="-228600" algn="ctr">
            <a:defRPr sz="2300"/>
          </a:lvl3pPr>
          <a:lvl4pPr marL="685800" indent="-228600" algn="ctr">
            <a:defRPr sz="2300"/>
          </a:lvl4pPr>
          <a:lvl5pPr marL="914400" indent="-228600" algn="ctr">
            <a:defRPr sz="2300"/>
          </a:lvl5pPr>
          <a:lvl6pPr marL="1143000" indent="-228600" algn="ctr">
            <a:defRPr sz="2300"/>
          </a:lvl6pPr>
          <a:lvl7pPr marL="1371600" indent="-228600" algn="ctr">
            <a:defRPr sz="2300"/>
          </a:lvl7pPr>
          <a:lvl8pPr marL="1600200" indent="-228600" algn="ctr">
            <a:defRPr sz="2300"/>
          </a:lvl8pPr>
          <a:lvl9pPr marL="1828800" indent="-228600" algn="ctr">
            <a:defRPr sz="2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398077" y="1303696"/>
        <a:ext cx="5330613" cy="496014"/>
      </dsp:txXfrm>
    </dsp:sp>
    <dsp:sp modelId="{F580E537-2164-CF4C-8C3B-DD6E26A964F5}">
      <dsp:nvSpPr>
        <dsp:cNvPr id="7" name="矩形 6"/>
        <dsp:cNvSpPr/>
      </dsp:nvSpPr>
      <dsp:spPr bwMode="white">
        <a:xfrm>
          <a:off x="5645231" y="3546"/>
          <a:ext cx="2166916" cy="1300149"/>
        </a:xfrm>
        <a:prstGeom prst="rect">
          <a:avLst/>
        </a:prstGeom>
      </dsp:spPr>
      <dsp:style>
        <a:lnRef idx="2">
          <a:schemeClr val="lt1"/>
        </a:lnRef>
        <a:fillRef idx="1">
          <a:schemeClr val="accent3">
            <a:hueOff val="690000"/>
            <a:satOff val="25000"/>
            <a:lumOff val="-3626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13792" tIns="113792" rIns="113792" bIns="113792" anchor="ctr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>
              <a:latin typeface="微软雅黑" panose="020B0503020204020204" pitchFamily="34" charset="-122"/>
              <a:ea typeface="微软雅黑" panose="020B0503020204020204" pitchFamily="34" charset="-122"/>
            </a:rPr>
            <a:t>店铺诊断</a:t>
          </a:r>
          <a:endParaRPr lang="en-US" altLang="zh-CN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>
              <a:latin typeface="微软雅黑" panose="020B0503020204020204" pitchFamily="34" charset="-122"/>
              <a:ea typeface="微软雅黑" panose="020B0503020204020204" pitchFamily="34" charset="-122"/>
            </a:rPr>
            <a:t>（流量</a:t>
          </a:r>
          <a:r>
            <a:rPr lang="en-US" altLang="zh-CN">
              <a:latin typeface="微软雅黑" panose="020B0503020204020204" pitchFamily="34" charset="-122"/>
              <a:ea typeface="微软雅黑" panose="020B0503020204020204" pitchFamily="34" charset="-122"/>
            </a:rPr>
            <a:t>/GMV</a:t>
          </a:r>
          <a:r>
            <a:rPr lang="zh-CN" altLang="en-US">
              <a:latin typeface="微软雅黑" panose="020B0503020204020204" pitchFamily="34" charset="-122"/>
              <a:ea typeface="微软雅黑" panose="020B0503020204020204" pitchFamily="34" charset="-122"/>
            </a:rPr>
            <a:t>提升）</a:t>
          </a:r>
          <a:endParaRPr lang="en-US" altLang="zh-CN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5645231" y="3546"/>
        <a:ext cx="2166916" cy="1300149"/>
      </dsp:txXfrm>
    </dsp:sp>
    <dsp:sp modelId="{C7455E83-21B9-1A44-B7D1-959CD44F5DF9}">
      <dsp:nvSpPr>
        <dsp:cNvPr id="10" name="任意多边形 9"/>
        <dsp:cNvSpPr/>
      </dsp:nvSpPr>
      <dsp:spPr bwMode="white">
        <a:xfrm>
          <a:off x="2481534" y="2449784"/>
          <a:ext cx="498391" cy="0"/>
        </a:xfrm>
        <a:custGeom>
          <a:avLst/>
          <a:gdLst/>
          <a:ahLst/>
          <a:cxnLst/>
          <a:pathLst>
            <a:path w="785">
              <a:moveTo>
                <a:pt x="0" y="0"/>
              </a:moveTo>
              <a:lnTo>
                <a:pt x="785" y="0"/>
              </a:lnTo>
            </a:path>
          </a:pathLst>
        </a:custGeom>
        <a:ln>
          <a:tailEnd type="arrow" w="lg" len="med"/>
        </a:ln>
      </dsp:spPr>
      <dsp:style>
        <a:lnRef idx="1">
          <a:schemeClr val="accent3">
            <a:hueOff val="1182857"/>
            <a:satOff val="42857"/>
            <a:lumOff val="-6217"/>
            <a:alpha val="100000"/>
          </a:schemeClr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481534" y="2449784"/>
        <a:ext cx="498391" cy="0"/>
      </dsp:txXfrm>
    </dsp:sp>
    <dsp:sp modelId="{9E17D7DC-A49F-854D-8C26-86165B9A0695}">
      <dsp:nvSpPr>
        <dsp:cNvPr id="9" name="矩形 8"/>
        <dsp:cNvSpPr/>
      </dsp:nvSpPr>
      <dsp:spPr bwMode="white">
        <a:xfrm>
          <a:off x="314619" y="1799709"/>
          <a:ext cx="2166916" cy="1300149"/>
        </a:xfrm>
        <a:prstGeom prst="rect">
          <a:avLst/>
        </a:prstGeom>
      </dsp:spPr>
      <dsp:style>
        <a:lnRef idx="2">
          <a:schemeClr val="lt1"/>
        </a:lnRef>
        <a:fillRef idx="1">
          <a:schemeClr val="accent3">
            <a:hueOff val="1035000"/>
            <a:satOff val="37500"/>
            <a:lumOff val="-544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13792" tIns="113792" rIns="113792" bIns="113792" anchor="ctr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运营进阶玩法</a:t>
          </a:r>
          <a:endParaRPr lang="en-US" altLang="zh-CN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（商品卡</a:t>
          </a:r>
          <a:r>
            <a:rPr lang="en-US" altLang="zh-CN" dirty="0">
              <a:latin typeface="微软雅黑" panose="020B0503020204020204" pitchFamily="34" charset="-122"/>
              <a:ea typeface="微软雅黑" panose="020B0503020204020204" pitchFamily="34" charset="-122"/>
            </a:rPr>
            <a:t>/</a:t>
          </a:r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自然流</a:t>
          </a:r>
          <a:r>
            <a:rPr lang="en-US" altLang="zh-CN" dirty="0">
              <a:latin typeface="微软雅黑" panose="020B0503020204020204" pitchFamily="34" charset="-122"/>
              <a:ea typeface="微软雅黑" panose="020B0503020204020204" pitchFamily="34" charset="-122"/>
            </a:rPr>
            <a:t>/</a:t>
          </a:r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个人无货源无店铺）</a:t>
          </a:r>
          <a:endParaRPr 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14619" y="1799709"/>
        <a:ext cx="2166916" cy="1300149"/>
      </dsp:txXfrm>
    </dsp:sp>
    <dsp:sp modelId="{5F03C628-1DB6-F24F-A08F-BD7682C8C01A}">
      <dsp:nvSpPr>
        <dsp:cNvPr id="12" name="任意多边形 11"/>
        <dsp:cNvSpPr/>
      </dsp:nvSpPr>
      <dsp:spPr bwMode="white">
        <a:xfrm>
          <a:off x="5146841" y="2449784"/>
          <a:ext cx="498391" cy="0"/>
        </a:xfrm>
        <a:custGeom>
          <a:avLst/>
          <a:gdLst/>
          <a:ahLst/>
          <a:cxnLst/>
          <a:pathLst>
            <a:path w="785">
              <a:moveTo>
                <a:pt x="0" y="0"/>
              </a:moveTo>
              <a:lnTo>
                <a:pt x="785" y="0"/>
              </a:lnTo>
            </a:path>
          </a:pathLst>
        </a:custGeom>
        <a:ln>
          <a:tailEnd type="arrow" w="lg" len="med"/>
        </a:ln>
      </dsp:spPr>
      <dsp:style>
        <a:lnRef idx="1">
          <a:schemeClr val="accent3">
            <a:hueOff val="1577142"/>
            <a:satOff val="57143"/>
            <a:lumOff val="-8290"/>
            <a:alpha val="100000"/>
          </a:schemeClr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>
            <a:solidFill>
              <a:schemeClr val="tx1"/>
            </a:solidFill>
          </a:endParaRPr>
        </a:p>
      </dsp:txBody>
      <dsp:txXfrm>
        <a:off x="5146841" y="2449784"/>
        <a:ext cx="498391" cy="0"/>
      </dsp:txXfrm>
    </dsp:sp>
    <dsp:sp modelId="{DFBBECFB-0ECE-294B-A4BC-9A222261038C}">
      <dsp:nvSpPr>
        <dsp:cNvPr id="11" name="矩形 10"/>
        <dsp:cNvSpPr/>
      </dsp:nvSpPr>
      <dsp:spPr bwMode="white">
        <a:xfrm>
          <a:off x="2979925" y="1799709"/>
          <a:ext cx="2166916" cy="1300149"/>
        </a:xfrm>
        <a:prstGeom prst="rect">
          <a:avLst/>
        </a:prstGeom>
      </dsp:spPr>
      <dsp:style>
        <a:lnRef idx="2">
          <a:schemeClr val="lt1"/>
        </a:lnRef>
        <a:fillRef idx="1">
          <a:schemeClr val="accent3">
            <a:hueOff val="1380000"/>
            <a:satOff val="50000"/>
            <a:lumOff val="-7254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13792" tIns="113792" rIns="113792" bIns="113792" anchor="ctr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达人</a:t>
          </a:r>
          <a:r>
            <a:rPr lang="zh-CN" dirty="0">
              <a:latin typeface="微软雅黑" panose="020B0503020204020204" pitchFamily="34" charset="-122"/>
              <a:ea typeface="微软雅黑" panose="020B0503020204020204" pitchFamily="34" charset="-122"/>
            </a:rPr>
            <a:t>营销</a:t>
          </a:r>
          <a:endParaRPr lang="en-US" altLang="zh-CN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（自创方法）</a:t>
          </a:r>
          <a:endParaRPr 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979925" y="1799709"/>
        <a:ext cx="2166916" cy="1300149"/>
      </dsp:txXfrm>
    </dsp:sp>
    <dsp:sp modelId="{7DFCA6BD-6753-4C4D-8B53-143797A982BE}">
      <dsp:nvSpPr>
        <dsp:cNvPr id="14" name="任意多边形 13"/>
        <dsp:cNvSpPr/>
      </dsp:nvSpPr>
      <dsp:spPr bwMode="white">
        <a:xfrm>
          <a:off x="1398077" y="3099859"/>
          <a:ext cx="5330613" cy="496014"/>
        </a:xfrm>
        <a:custGeom>
          <a:avLst/>
          <a:gdLst/>
          <a:ahLst/>
          <a:cxnLst/>
          <a:pathLst>
            <a:path w="8395" h="781">
              <a:moveTo>
                <a:pt x="8395" y="0"/>
              </a:moveTo>
              <a:lnTo>
                <a:pt x="8395" y="391"/>
              </a:lnTo>
              <a:lnTo>
                <a:pt x="0" y="391"/>
              </a:lnTo>
              <a:lnTo>
                <a:pt x="0" y="781"/>
              </a:lnTo>
            </a:path>
          </a:pathLst>
        </a:custGeom>
        <a:ln>
          <a:tailEnd type="arrow" w="lg" len="med"/>
        </a:ln>
      </dsp:spPr>
      <dsp:style>
        <a:lnRef idx="1">
          <a:schemeClr val="accent3">
            <a:hueOff val="1971428"/>
            <a:satOff val="71429"/>
            <a:lumOff val="-10363"/>
            <a:alpha val="100000"/>
          </a:schemeClr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3200"/>
          </a:lvl1pPr>
          <a:lvl2pPr marL="228600" indent="-228600" algn="ctr">
            <a:defRPr sz="2500"/>
          </a:lvl2pPr>
          <a:lvl3pPr marL="457200" indent="-228600" algn="ctr">
            <a:defRPr sz="2500"/>
          </a:lvl3pPr>
          <a:lvl4pPr marL="685800" indent="-228600" algn="ctr">
            <a:defRPr sz="2500"/>
          </a:lvl4pPr>
          <a:lvl5pPr marL="914400" indent="-228600" algn="ctr">
            <a:defRPr sz="2500"/>
          </a:lvl5pPr>
          <a:lvl6pPr marL="1143000" indent="-228600" algn="ctr">
            <a:defRPr sz="2500"/>
          </a:lvl6pPr>
          <a:lvl7pPr marL="1371600" indent="-228600" algn="ctr">
            <a:defRPr sz="2500"/>
          </a:lvl7pPr>
          <a:lvl8pPr marL="1600200" indent="-228600" algn="ctr">
            <a:defRPr sz="2500"/>
          </a:lvl8pPr>
          <a:lvl9pPr marL="1828800" indent="-228600" algn="ctr">
            <a:defRPr sz="2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>
            <a:solidFill>
              <a:schemeClr val="tx1"/>
            </a:solidFill>
          </a:endParaRPr>
        </a:p>
      </dsp:txBody>
      <dsp:txXfrm>
        <a:off x="1398077" y="3099859"/>
        <a:ext cx="5330613" cy="496014"/>
      </dsp:txXfrm>
    </dsp:sp>
    <dsp:sp modelId="{6577E2A9-C0DF-C243-B858-80C17DDDE0EC}">
      <dsp:nvSpPr>
        <dsp:cNvPr id="13" name="矩形 12"/>
        <dsp:cNvSpPr/>
      </dsp:nvSpPr>
      <dsp:spPr bwMode="white">
        <a:xfrm>
          <a:off x="5645231" y="1799709"/>
          <a:ext cx="2166916" cy="1300149"/>
        </a:xfrm>
        <a:prstGeom prst="rect">
          <a:avLst/>
        </a:prstGeom>
      </dsp:spPr>
      <dsp:style>
        <a:lnRef idx="2">
          <a:schemeClr val="lt1"/>
        </a:lnRef>
        <a:fillRef idx="1">
          <a:schemeClr val="accent3">
            <a:hueOff val="1725000"/>
            <a:satOff val="62500"/>
            <a:lumOff val="-9068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13792" tIns="113792" rIns="113792" bIns="113792" anchor="ctr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短视频矩阵打造</a:t>
          </a:r>
          <a:endParaRPr lang="en-US" altLang="zh-CN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（自摄</a:t>
          </a:r>
          <a:r>
            <a:rPr lang="en-US" altLang="zh-CN" dirty="0">
              <a:latin typeface="微软雅黑" panose="020B0503020204020204" pitchFamily="34" charset="-122"/>
              <a:ea typeface="微软雅黑" panose="020B0503020204020204" pitchFamily="34" charset="-122"/>
            </a:rPr>
            <a:t>/AB</a:t>
          </a:r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链</a:t>
          </a:r>
          <a:r>
            <a:rPr lang="en-US" altLang="zh-CN" dirty="0">
              <a:latin typeface="微软雅黑" panose="020B0503020204020204" pitchFamily="34" charset="-122"/>
              <a:ea typeface="微软雅黑" panose="020B0503020204020204" pitchFamily="34" charset="-122"/>
            </a:rPr>
            <a:t>/AI</a:t>
          </a:r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切片</a:t>
          </a:r>
          <a:r>
            <a:rPr lang="en-US" altLang="zh-CN" dirty="0">
              <a:latin typeface="微软雅黑" panose="020B0503020204020204" pitchFamily="34" charset="-122"/>
              <a:ea typeface="微软雅黑" panose="020B0503020204020204" pitchFamily="34" charset="-122"/>
            </a:rPr>
            <a:t>/</a:t>
          </a:r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声音克隆</a:t>
          </a:r>
          <a:r>
            <a:rPr lang="en-US" altLang="zh-CN" dirty="0">
              <a:latin typeface="微软雅黑" panose="020B0503020204020204" pitchFamily="34" charset="-122"/>
              <a:ea typeface="微软雅黑" panose="020B0503020204020204" pitchFamily="34" charset="-122"/>
            </a:rPr>
            <a:t>/</a:t>
          </a:r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数字人等）</a:t>
          </a:r>
          <a:endParaRPr 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5645231" y="1799709"/>
        <a:ext cx="2166916" cy="1300149"/>
      </dsp:txXfrm>
    </dsp:sp>
    <dsp:sp modelId="{09970E39-9176-1B44-A593-BCB3C6E4182B}">
      <dsp:nvSpPr>
        <dsp:cNvPr id="16" name="任意多边形 15"/>
        <dsp:cNvSpPr/>
      </dsp:nvSpPr>
      <dsp:spPr bwMode="white">
        <a:xfrm>
          <a:off x="2481534" y="4245947"/>
          <a:ext cx="498391" cy="0"/>
        </a:xfrm>
        <a:custGeom>
          <a:avLst/>
          <a:gdLst/>
          <a:ahLst/>
          <a:cxnLst/>
          <a:pathLst>
            <a:path w="785">
              <a:moveTo>
                <a:pt x="0" y="0"/>
              </a:moveTo>
              <a:lnTo>
                <a:pt x="785" y="0"/>
              </a:lnTo>
            </a:path>
          </a:pathLst>
        </a:custGeom>
        <a:ln>
          <a:tailEnd type="arrow" w="lg" len="med"/>
        </a:ln>
      </dsp:spPr>
      <dsp:style>
        <a:lnRef idx="1">
          <a:schemeClr val="accent3">
            <a:hueOff val="2365714"/>
            <a:satOff val="85714"/>
            <a:lumOff val="-12436"/>
            <a:alpha val="100000"/>
          </a:schemeClr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481534" y="4245947"/>
        <a:ext cx="498391" cy="0"/>
      </dsp:txXfrm>
    </dsp:sp>
    <dsp:sp modelId="{BC530DFB-414C-9B4C-95E5-2ADECD1DFEF8}">
      <dsp:nvSpPr>
        <dsp:cNvPr id="15" name="矩形 14"/>
        <dsp:cNvSpPr/>
      </dsp:nvSpPr>
      <dsp:spPr bwMode="white">
        <a:xfrm>
          <a:off x="314619" y="3595872"/>
          <a:ext cx="2166916" cy="1300149"/>
        </a:xfrm>
        <a:prstGeom prst="rect">
          <a:avLst/>
        </a:prstGeom>
      </dsp:spPr>
      <dsp:style>
        <a:lnRef idx="2">
          <a:schemeClr val="lt1"/>
        </a:lnRef>
        <a:fillRef idx="1">
          <a:schemeClr val="accent3">
            <a:hueOff val="2070000"/>
            <a:satOff val="75000"/>
            <a:lumOff val="-10881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13792" tIns="113792" rIns="113792" bIns="113792" anchor="ctr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直播</a:t>
          </a:r>
          <a:r>
            <a:rPr lang="zh-CN" dirty="0">
              <a:latin typeface="微软雅黑" panose="020B0503020204020204" pitchFamily="34" charset="-122"/>
              <a:ea typeface="微软雅黑" panose="020B0503020204020204" pitchFamily="34" charset="-122"/>
            </a:rPr>
            <a:t>营销</a:t>
          </a:r>
          <a:endParaRPr lang="en-US" altLang="zh-CN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（达播</a:t>
          </a:r>
          <a:r>
            <a:rPr lang="en-US" altLang="zh-CN" dirty="0">
              <a:latin typeface="微软雅黑" panose="020B0503020204020204" pitchFamily="34" charset="-122"/>
              <a:ea typeface="微软雅黑" panose="020B0503020204020204" pitchFamily="34" charset="-122"/>
            </a:rPr>
            <a:t>/</a:t>
          </a:r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店播</a:t>
          </a:r>
          <a:r>
            <a:rPr lang="en-US" altLang="zh-CN" dirty="0">
              <a:latin typeface="微软雅黑" panose="020B0503020204020204" pitchFamily="34" charset="-122"/>
              <a:ea typeface="微软雅黑" panose="020B0503020204020204" pitchFamily="34" charset="-122"/>
            </a:rPr>
            <a:t>/</a:t>
          </a:r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泛播</a:t>
          </a:r>
          <a:r>
            <a:rPr lang="en-US" altLang="zh-CN" dirty="0">
              <a:latin typeface="微软雅黑" panose="020B0503020204020204" pitchFamily="34" charset="-122"/>
              <a:ea typeface="微软雅黑" panose="020B0503020204020204" pitchFamily="34" charset="-122"/>
            </a:rPr>
            <a:t>/</a:t>
          </a:r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自播</a:t>
          </a:r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）</a:t>
          </a:r>
          <a:endParaRPr 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14619" y="3595872"/>
        <a:ext cx="2166916" cy="1300149"/>
      </dsp:txXfrm>
    </dsp:sp>
    <dsp:sp modelId="{0BF87695-6081-4848-B8D9-C869B662DE9C}">
      <dsp:nvSpPr>
        <dsp:cNvPr id="18" name="任意多边形 17"/>
        <dsp:cNvSpPr/>
      </dsp:nvSpPr>
      <dsp:spPr bwMode="white">
        <a:xfrm>
          <a:off x="5146841" y="4245947"/>
          <a:ext cx="498391" cy="0"/>
        </a:xfrm>
        <a:custGeom>
          <a:avLst/>
          <a:gdLst/>
          <a:ahLst/>
          <a:cxnLst/>
          <a:pathLst>
            <a:path w="785">
              <a:moveTo>
                <a:pt x="0" y="0"/>
              </a:moveTo>
              <a:lnTo>
                <a:pt x="785" y="0"/>
              </a:lnTo>
            </a:path>
          </a:pathLst>
        </a:custGeom>
        <a:ln>
          <a:tailEnd type="arrow" w="lg" len="med"/>
        </a:ln>
      </dsp:spPr>
      <dsp:style>
        <a:lnRef idx="1">
          <a:schemeClr val="accent3">
            <a:hueOff val="2760000"/>
            <a:satOff val="100000"/>
            <a:lumOff val="-14509"/>
            <a:alpha val="100000"/>
          </a:schemeClr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>
            <a:solidFill>
              <a:schemeClr val="tx1"/>
            </a:solidFill>
          </a:endParaRPr>
        </a:p>
      </dsp:txBody>
      <dsp:txXfrm>
        <a:off x="5146841" y="4245947"/>
        <a:ext cx="498391" cy="0"/>
      </dsp:txXfrm>
    </dsp:sp>
    <dsp:sp modelId="{B47EE42E-145F-7B41-9403-233756BCD359}">
      <dsp:nvSpPr>
        <dsp:cNvPr id="17" name="矩形 16"/>
        <dsp:cNvSpPr/>
      </dsp:nvSpPr>
      <dsp:spPr bwMode="white">
        <a:xfrm>
          <a:off x="2979925" y="3595872"/>
          <a:ext cx="2166916" cy="1300149"/>
        </a:xfrm>
        <a:prstGeom prst="rect">
          <a:avLst/>
        </a:prstGeom>
      </dsp:spPr>
      <dsp:style>
        <a:lnRef idx="2">
          <a:schemeClr val="lt1"/>
        </a:lnRef>
        <a:fillRef idx="1">
          <a:schemeClr val="accent3">
            <a:hueOff val="2415000"/>
            <a:satOff val="87500"/>
            <a:lumOff val="-12695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13792" tIns="113792" rIns="113792" bIns="113792" anchor="ctr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Ads</a:t>
          </a:r>
          <a:r>
            <a:rPr lang="zh-CN" dirty="0">
              <a:latin typeface="微软雅黑" panose="020B0503020204020204" pitchFamily="34" charset="-122"/>
              <a:ea typeface="微软雅黑" panose="020B0503020204020204" pitchFamily="34" charset="-122"/>
            </a:rPr>
            <a:t>广告投</a:t>
          </a:r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流</a:t>
          </a:r>
          <a:endParaRPr lang="en-US" altLang="zh-CN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（爆款素材</a:t>
          </a:r>
          <a:r>
            <a:rPr lang="en-US" altLang="zh-CN" dirty="0">
              <a:latin typeface="微软雅黑" panose="020B0503020204020204" pitchFamily="34" charset="-122"/>
              <a:ea typeface="微软雅黑" panose="020B0503020204020204" pitchFamily="34" charset="-122"/>
            </a:rPr>
            <a:t>/</a:t>
          </a:r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不同品类测款、放量策略）</a:t>
          </a:r>
          <a:endParaRPr 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979925" y="3595872"/>
        <a:ext cx="2166916" cy="1300149"/>
      </dsp:txXfrm>
    </dsp:sp>
    <dsp:sp modelId="{39BFAB8A-B51E-4249-9CDB-68223B0706A6}">
      <dsp:nvSpPr>
        <dsp:cNvPr id="19" name="矩形 18"/>
        <dsp:cNvSpPr/>
      </dsp:nvSpPr>
      <dsp:spPr bwMode="white">
        <a:xfrm>
          <a:off x="5645231" y="3595872"/>
          <a:ext cx="2166916" cy="1300149"/>
        </a:xfrm>
        <a:prstGeom prst="rect">
          <a:avLst/>
        </a:prstGeom>
      </dsp:spPr>
      <dsp:style>
        <a:lnRef idx="2">
          <a:schemeClr val="lt1"/>
        </a:lnRef>
        <a:fillRef idx="1">
          <a:schemeClr val="accent3">
            <a:hueOff val="2760000"/>
            <a:satOff val="100000"/>
            <a:lumOff val="-14509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13792" tIns="113792" rIns="113792" bIns="113792" anchor="ctr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dirty="0">
              <a:latin typeface="微软雅黑" panose="020B0503020204020204" pitchFamily="34" charset="-122"/>
              <a:ea typeface="微软雅黑" panose="020B0503020204020204" pitchFamily="34" charset="-122"/>
            </a:rPr>
            <a:t>团队</a:t>
          </a:r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管理</a:t>
          </a:r>
          <a:endParaRPr lang="en-US" altLang="zh-CN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（搭建</a:t>
          </a:r>
          <a:r>
            <a:rPr lang="en-US" altLang="zh-CN" dirty="0">
              <a:latin typeface="微软雅黑" panose="020B0503020204020204" pitchFamily="34" charset="-122"/>
              <a:ea typeface="微软雅黑" panose="020B0503020204020204" pitchFamily="34" charset="-122"/>
            </a:rPr>
            <a:t>/</a:t>
          </a:r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考核</a:t>
          </a:r>
          <a:r>
            <a:rPr lang="en-US" altLang="zh-CN" dirty="0">
              <a:latin typeface="微软雅黑" panose="020B0503020204020204" pitchFamily="34" charset="-122"/>
              <a:ea typeface="微软雅黑" panose="020B0503020204020204" pitchFamily="34" charset="-122"/>
            </a:rPr>
            <a:t>/</a:t>
          </a:r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流程化）</a:t>
          </a:r>
          <a:endParaRPr 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5645231" y="3595872"/>
        <a:ext cx="2166916" cy="13001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bkpt" val="endCnv"/>
          <dgm:param type="contDir" val="sameDir"/>
          <dgm:param type="grDir" val="tL"/>
          <dgm:param type="flowDir" val="row"/>
        </dgm:alg>
      </dgm:if>
      <dgm:else name="Name3">
        <dgm:alg type="snake">
          <dgm:param type="bkpt" val="endCnv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dim" val="1D"/>
                <dgm:param type="connRout" val="bend"/>
                <dgm:param type="begPts" val="midR bCtr"/>
                <dgm:param type="endPts" val="midL tCtr"/>
              </dgm:alg>
            </dgm:if>
            <dgm:else name="Name6">
              <dgm:alg type="conn">
                <dgm:param type="dim" val="1D"/>
                <dgm:param type="connRout" val="ben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99CA6-A557-5B42-8E29-BB507E2FD908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C45482-2BFC-8240-93B0-174DBD7898E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800" dirty="0">
                <a:effectLst/>
                <a:ea typeface="Microsoft YaHei UI" panose="020B0503020204020204" pitchFamily="34" charset="-122"/>
                <a:cs typeface="Times New Roman" panose="02020603050405020304" pitchFamily="18" charset="0"/>
              </a:rPr>
              <a:t>10</a:t>
            </a:r>
            <a:r>
              <a:rPr lang="zh-CN" altLang="en-US" sz="1800" dirty="0">
                <a:effectLst/>
                <a:ea typeface="Microsoft YaHei UI" panose="020B0503020204020204" pitchFamily="34" charset="-122"/>
                <a:cs typeface="Times New Roman" panose="02020603050405020304" pitchFamily="18" charset="0"/>
              </a:rPr>
              <a:t>亿企业 </a:t>
            </a:r>
            <a:r>
              <a:rPr lang="en-US" altLang="zh-CN" sz="1800" dirty="0">
                <a:effectLst/>
                <a:ea typeface="Microsoft YaHei UI" panose="020B0503020204020204" pitchFamily="34" charset="-122"/>
                <a:cs typeface="Times New Roman" panose="02020603050405020304" pitchFamily="18" charset="0"/>
              </a:rPr>
              <a:t>----</a:t>
            </a:r>
            <a:r>
              <a:rPr lang="zh-CN" altLang="en-US" sz="1800" dirty="0">
                <a:effectLst/>
                <a:ea typeface="Microsoft YaHei U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sz="1800" dirty="0">
                <a:effectLst/>
                <a:ea typeface="Microsoft YaHei UI" panose="020B0503020204020204" pitchFamily="34" charset="-122"/>
                <a:cs typeface="Times New Roman" panose="02020603050405020304" pitchFamily="18" charset="0"/>
              </a:rPr>
              <a:t>公司所有的品类目前按照老师的思路在做</a:t>
            </a:r>
            <a:r>
              <a:rPr lang="en-US" dirty="0">
                <a:effectLst/>
              </a:rPr>
              <a:t> </a:t>
            </a:r>
            <a:r>
              <a:rPr lang="zh-CN" altLang="en-US" dirty="0">
                <a:effectLst/>
              </a:rPr>
              <a:t>，负责产品、</a:t>
            </a:r>
            <a:r>
              <a:rPr lang="zh-CN" sz="1800" dirty="0"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运营</a:t>
            </a:r>
            <a:r>
              <a:rPr lang="zh-CN" altLang="en-US" sz="1800" dirty="0"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-</a:t>
            </a:r>
            <a:r>
              <a:rPr lang="zh-CN" altLang="en-US" sz="1800" dirty="0"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sz="1800" dirty="0"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报活动、秒杀，广告之前的动作（</a:t>
            </a:r>
            <a:r>
              <a:rPr lang="en-US" sz="1800" dirty="0">
                <a:effectLst/>
                <a:latin typeface="Microsoft YaHei UI" panose="020B0503020204020204" pitchFamily="34" charset="-122"/>
                <a:ea typeface="等线" panose="02010600030101010101" pitchFamily="2" charset="-122"/>
                <a:cs typeface="Times New Roman" panose="02020603050405020304" pitchFamily="18" charset="0"/>
              </a:rPr>
              <a:t>listing</a:t>
            </a:r>
            <a:r>
              <a:rPr lang="zh-CN" sz="1800" dirty="0">
                <a:effectLst/>
                <a:latin typeface="Microsoft YaHei UI" panose="020B0503020204020204" pitchFamily="34" charset="-122"/>
                <a:ea typeface="等线" panose="02010600030101010101" pitchFamily="2" charset="-122"/>
                <a:cs typeface="Times New Roman" panose="02020603050405020304" pitchFamily="18" charset="0"/>
              </a:rPr>
              <a:t>打造、文案编写、埋词）都是老师在把控</a:t>
            </a:r>
            <a:endParaRPr lang="en-US" sz="1800" dirty="0">
              <a:effectLst/>
              <a:latin typeface="Calibri" panose="020F0502020204030204" pitchFamily="34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11975-FC1B-AF43-A43A-739460EC5B95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11975-FC1B-AF43-A43A-739460EC5B95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800" dirty="0">
                <a:effectLst/>
                <a:ea typeface="Microsoft YaHei UI" panose="020B0503020204020204" pitchFamily="34" charset="-122"/>
                <a:cs typeface="Times New Roman" panose="02020603050405020304" pitchFamily="18" charset="0"/>
              </a:rPr>
              <a:t>10</a:t>
            </a:r>
            <a:r>
              <a:rPr lang="zh-CN" altLang="en-US" sz="1800" dirty="0">
                <a:effectLst/>
                <a:ea typeface="Microsoft YaHei UI" panose="020B0503020204020204" pitchFamily="34" charset="-122"/>
                <a:cs typeface="Times New Roman" panose="02020603050405020304" pitchFamily="18" charset="0"/>
              </a:rPr>
              <a:t>亿企业 </a:t>
            </a:r>
            <a:r>
              <a:rPr lang="en-US" altLang="zh-CN" sz="1800" dirty="0">
                <a:effectLst/>
                <a:ea typeface="Microsoft YaHei UI" panose="020B0503020204020204" pitchFamily="34" charset="-122"/>
                <a:cs typeface="Times New Roman" panose="02020603050405020304" pitchFamily="18" charset="0"/>
              </a:rPr>
              <a:t>----</a:t>
            </a:r>
            <a:r>
              <a:rPr lang="zh-CN" altLang="en-US" sz="1800" dirty="0">
                <a:effectLst/>
                <a:ea typeface="Microsoft YaHei U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sz="1800" dirty="0">
                <a:effectLst/>
                <a:ea typeface="Microsoft YaHei UI" panose="020B0503020204020204" pitchFamily="34" charset="-122"/>
                <a:cs typeface="Times New Roman" panose="02020603050405020304" pitchFamily="18" charset="0"/>
              </a:rPr>
              <a:t>公司所有的品类目前按照老师的思路在做</a:t>
            </a:r>
            <a:r>
              <a:rPr lang="en-US" dirty="0">
                <a:effectLst/>
              </a:rPr>
              <a:t> </a:t>
            </a:r>
            <a:r>
              <a:rPr lang="zh-CN" altLang="en-US" dirty="0">
                <a:effectLst/>
              </a:rPr>
              <a:t>，负责产品、</a:t>
            </a:r>
            <a:r>
              <a:rPr lang="zh-CN" sz="1800" dirty="0"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运营</a:t>
            </a:r>
            <a:r>
              <a:rPr lang="zh-CN" altLang="en-US" sz="1800" dirty="0"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-</a:t>
            </a:r>
            <a:r>
              <a:rPr lang="zh-CN" altLang="en-US" sz="1800" dirty="0"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sz="1800" dirty="0"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报活动、秒杀，广告之前的动作（</a:t>
            </a:r>
            <a:r>
              <a:rPr lang="en-US" sz="1800" dirty="0">
                <a:effectLst/>
                <a:latin typeface="Microsoft YaHei UI" panose="020B0503020204020204" pitchFamily="34" charset="-122"/>
                <a:ea typeface="等线" panose="02010600030101010101" pitchFamily="2" charset="-122"/>
                <a:cs typeface="Times New Roman" panose="02020603050405020304" pitchFamily="18" charset="0"/>
              </a:rPr>
              <a:t>listing</a:t>
            </a:r>
            <a:r>
              <a:rPr lang="zh-CN" sz="1800" dirty="0">
                <a:effectLst/>
                <a:latin typeface="Microsoft YaHei UI" panose="020B0503020204020204" pitchFamily="34" charset="-122"/>
                <a:ea typeface="等线" panose="02010600030101010101" pitchFamily="2" charset="-122"/>
                <a:cs typeface="Times New Roman" panose="02020603050405020304" pitchFamily="18" charset="0"/>
              </a:rPr>
              <a:t>打造、文案编写、埋词）都是老师在把控</a:t>
            </a:r>
            <a:endParaRPr lang="en-US" sz="1800" dirty="0">
              <a:effectLst/>
              <a:latin typeface="Calibri" panose="020F0502020204030204" pitchFamily="34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11975-FC1B-AF43-A43A-739460EC5B95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800" dirty="0">
                <a:effectLst/>
                <a:latin typeface="Microsoft YaHei UI" panose="020B0503020204020204" pitchFamily="34" charset="-122"/>
                <a:ea typeface="等线" panose="02010600030101010101" pitchFamily="2" charset="-122"/>
                <a:cs typeface="Times New Roman" panose="02020603050405020304" pitchFamily="18" charset="0"/>
              </a:rPr>
              <a:t>800</a:t>
            </a:r>
            <a:r>
              <a:rPr lang="zh-CN" sz="1800" dirty="0">
                <a:effectLst/>
                <a:latin typeface="Microsoft YaHei UI" panose="020B0503020204020204" pitchFamily="34" charset="-122"/>
                <a:ea typeface="等线" panose="02010600030101010101" pitchFamily="2" charset="-122"/>
                <a:cs typeface="Times New Roman" panose="02020603050405020304" pitchFamily="18" charset="0"/>
              </a:rPr>
              <a:t>美金一场坑位费，产出</a:t>
            </a:r>
            <a:r>
              <a:rPr lang="en-US" sz="1800" dirty="0">
                <a:effectLst/>
                <a:highlight>
                  <a:srgbClr val="FFFF00"/>
                </a:highlight>
                <a:latin typeface="Microsoft YaHei UI" panose="020B0503020204020204" pitchFamily="34" charset="-122"/>
                <a:ea typeface="等线" panose="02010600030101010101" pitchFamily="2" charset="-122"/>
                <a:cs typeface="Times New Roman" panose="02020603050405020304" pitchFamily="18" charset="0"/>
              </a:rPr>
              <a:t>5000</a:t>
            </a:r>
            <a:r>
              <a:rPr lang="zh-CN" sz="1800" dirty="0">
                <a:effectLst/>
                <a:highlight>
                  <a:srgbClr val="FFFF00"/>
                </a:highlight>
                <a:latin typeface="Microsoft YaHei UI" panose="020B0503020204020204" pitchFamily="34" charset="-122"/>
                <a:ea typeface="等线" panose="02010600030101010101" pitchFamily="2" charset="-122"/>
                <a:cs typeface="Times New Roman" panose="02020603050405020304" pitchFamily="18" charset="0"/>
              </a:rPr>
              <a:t>美金，就播</a:t>
            </a:r>
            <a:r>
              <a:rPr lang="en-US" sz="1800" dirty="0">
                <a:effectLst/>
                <a:highlight>
                  <a:srgbClr val="FFFF00"/>
                </a:highlight>
                <a:latin typeface="Microsoft YaHei UI" panose="020B0503020204020204" pitchFamily="34" charset="-122"/>
                <a:ea typeface="等线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sz="1800" dirty="0">
                <a:effectLst/>
                <a:highlight>
                  <a:srgbClr val="FFFF00"/>
                </a:highlight>
                <a:latin typeface="Microsoft YaHei UI" panose="020B0503020204020204" pitchFamily="34" charset="-122"/>
                <a:ea typeface="等线" panose="02010600030101010101" pitchFamily="2" charset="-122"/>
                <a:cs typeface="Times New Roman" panose="02020603050405020304" pitchFamily="18" charset="0"/>
              </a:rPr>
              <a:t>个小时</a:t>
            </a:r>
            <a:endParaRPr lang="en-US" sz="1800" dirty="0">
              <a:effectLst/>
              <a:latin typeface="Calibri" panose="020F0502020204030204" pitchFamily="34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我们店播 在国内播 平均一个主播也能卖</a:t>
            </a:r>
            <a:r>
              <a:rPr lang="en-US" sz="1800" dirty="0">
                <a:effectLst/>
                <a:highlight>
                  <a:srgbClr val="FFFF00"/>
                </a:highlight>
                <a:latin typeface="Microsoft YaHei UI" panose="020B0503020204020204" pitchFamily="34" charset="-122"/>
                <a:ea typeface="等线" panose="02010600030101010101" pitchFamily="2" charset="-122"/>
                <a:cs typeface="Times New Roman" panose="02020603050405020304" pitchFamily="18" charset="0"/>
              </a:rPr>
              <a:t>3-4k</a:t>
            </a:r>
            <a:r>
              <a:rPr lang="zh-CN" sz="1800" dirty="0">
                <a:effectLst/>
                <a:highlight>
                  <a:srgbClr val="FFFF00"/>
                </a:highlight>
                <a:latin typeface="Microsoft YaHei UI" panose="020B0503020204020204" pitchFamily="34" charset="-122"/>
                <a:ea typeface="等线" panose="02010600030101010101" pitchFamily="2" charset="-122"/>
                <a:cs typeface="Times New Roman" panose="02020603050405020304" pitchFamily="18" charset="0"/>
              </a:rPr>
              <a:t>美金</a:t>
            </a:r>
            <a:r>
              <a:rPr lang="en-US" sz="1800" dirty="0">
                <a:effectLst/>
                <a:highlight>
                  <a:srgbClr val="FFFF00"/>
                </a:highlight>
                <a:latin typeface="Microsoft YaHei UI" panose="020B0503020204020204" pitchFamily="34" charset="-122"/>
                <a:ea typeface="等线" panose="02010600030101010101" pitchFamily="2" charset="-122"/>
                <a:cs typeface="Times New Roman" panose="02020603050405020304" pitchFamily="18" charset="0"/>
              </a:rPr>
              <a:t> 6-8 </a:t>
            </a:r>
            <a:r>
              <a:rPr lang="zh-CN" sz="1800" dirty="0">
                <a:effectLst/>
                <a:highlight>
                  <a:srgbClr val="FFFF00"/>
                </a:highlight>
                <a:latin typeface="Microsoft YaHei UI" panose="020B0503020204020204" pitchFamily="34" charset="-122"/>
                <a:ea typeface="等线" panose="02010600030101010101" pitchFamily="2" charset="-122"/>
                <a:cs typeface="Times New Roman" panose="02020603050405020304" pitchFamily="18" charset="0"/>
              </a:rPr>
              <a:t>小时</a:t>
            </a:r>
            <a:endParaRPr lang="en-US" sz="1800" dirty="0">
              <a:effectLst/>
              <a:latin typeface="Calibri" panose="020F0502020204030204" pitchFamily="34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这是理想状态：直播</a:t>
            </a:r>
            <a:r>
              <a:rPr lang="en-US" sz="1800" dirty="0">
                <a:effectLst/>
                <a:highlight>
                  <a:srgbClr val="FFFF00"/>
                </a:highlight>
                <a:latin typeface="Microsoft YaHei UI" panose="020B0503020204020204" pitchFamily="34" charset="-122"/>
                <a:ea typeface="等线" panose="02010600030101010101" pitchFamily="2" charset="-122"/>
                <a:cs typeface="Times New Roman" panose="02020603050405020304" pitchFamily="18" charset="0"/>
              </a:rPr>
              <a:t>30%</a:t>
            </a:r>
            <a:r>
              <a:rPr lang="zh-CN" sz="1800" dirty="0">
                <a:effectLst/>
                <a:highlight>
                  <a:srgbClr val="FFFF00"/>
                </a:highlight>
                <a:latin typeface="Microsoft YaHei UI" panose="020B0503020204020204" pitchFamily="34" charset="-122"/>
                <a:ea typeface="等线" panose="02010600030101010101" pitchFamily="2" charset="-122"/>
                <a:cs typeface="Times New Roman" panose="02020603050405020304" pitchFamily="18" charset="0"/>
              </a:rPr>
              <a:t>，自产内容</a:t>
            </a:r>
            <a:r>
              <a:rPr lang="en-US" sz="1800" dirty="0">
                <a:effectLst/>
                <a:highlight>
                  <a:srgbClr val="FFFF00"/>
                </a:highlight>
                <a:latin typeface="Microsoft YaHei UI" panose="020B0503020204020204" pitchFamily="34" charset="-122"/>
                <a:ea typeface="等线" panose="02010600030101010101" pitchFamily="2" charset="-122"/>
                <a:cs typeface="Times New Roman" panose="02020603050405020304" pitchFamily="18" charset="0"/>
              </a:rPr>
              <a:t>20%</a:t>
            </a:r>
            <a:r>
              <a:rPr lang="zh-CN" sz="1800" dirty="0">
                <a:effectLst/>
                <a:highlight>
                  <a:srgbClr val="FFFF00"/>
                </a:highlight>
                <a:latin typeface="Microsoft YaHei UI" panose="020B0503020204020204" pitchFamily="34" charset="-122"/>
                <a:ea typeface="等线" panose="02010600030101010101" pitchFamily="2" charset="-122"/>
                <a:cs typeface="Times New Roman" panose="02020603050405020304" pitchFamily="18" charset="0"/>
              </a:rPr>
              <a:t>，达人</a:t>
            </a:r>
            <a:r>
              <a:rPr lang="en-US" sz="1800" dirty="0">
                <a:effectLst/>
                <a:highlight>
                  <a:srgbClr val="FFFF00"/>
                </a:highlight>
                <a:latin typeface="Microsoft YaHei UI" panose="020B0503020204020204" pitchFamily="34" charset="-122"/>
                <a:ea typeface="等线" panose="02010600030101010101" pitchFamily="2" charset="-122"/>
                <a:cs typeface="Times New Roman" panose="02020603050405020304" pitchFamily="18" charset="0"/>
              </a:rPr>
              <a:t>25%</a:t>
            </a:r>
            <a:r>
              <a:rPr lang="zh-CN" sz="1800" dirty="0">
                <a:effectLst/>
                <a:highlight>
                  <a:srgbClr val="FFFF00"/>
                </a:highlight>
                <a:latin typeface="Microsoft YaHei UI" panose="020B0503020204020204" pitchFamily="34" charset="-122"/>
                <a:ea typeface="等线" panose="02010600030101010101" pitchFamily="2" charset="-122"/>
                <a:cs typeface="Times New Roman" panose="02020603050405020304" pitchFamily="18" charset="0"/>
              </a:rPr>
              <a:t>，商品卡</a:t>
            </a:r>
            <a:r>
              <a:rPr lang="en-US" sz="1800" dirty="0">
                <a:effectLst/>
                <a:highlight>
                  <a:srgbClr val="FFFF00"/>
                </a:highlight>
                <a:latin typeface="Microsoft YaHei UI" panose="020B0503020204020204" pitchFamily="34" charset="-122"/>
                <a:ea typeface="等线" panose="02010600030101010101" pitchFamily="2" charset="-122"/>
                <a:cs typeface="Times New Roman" panose="02020603050405020304" pitchFamily="18" charset="0"/>
              </a:rPr>
              <a:t>20%</a:t>
            </a:r>
            <a:r>
              <a:rPr lang="zh-CN" sz="1800" dirty="0">
                <a:effectLst/>
                <a:highlight>
                  <a:srgbClr val="FFFF00"/>
                </a:highlight>
                <a:latin typeface="Microsoft YaHei UI" panose="020B0503020204020204" pitchFamily="34" charset="-122"/>
                <a:ea typeface="等线" panose="02010600030101010101" pitchFamily="2" charset="-122"/>
                <a:cs typeface="Times New Roman" panose="02020603050405020304" pitchFamily="18" charset="0"/>
              </a:rPr>
              <a:t>，自然流</a:t>
            </a:r>
            <a:r>
              <a:rPr lang="en-US" sz="1800" dirty="0">
                <a:effectLst/>
                <a:highlight>
                  <a:srgbClr val="FFFF00"/>
                </a:highlight>
                <a:latin typeface="Microsoft YaHei UI" panose="020B0503020204020204" pitchFamily="34" charset="-122"/>
                <a:ea typeface="等线" panose="02010600030101010101" pitchFamily="2" charset="-122"/>
                <a:cs typeface="Times New Roman" panose="02020603050405020304" pitchFamily="18" charset="0"/>
              </a:rPr>
              <a:t>5%</a:t>
            </a:r>
            <a:endParaRPr lang="en-US" sz="1800" dirty="0">
              <a:effectLst/>
              <a:latin typeface="Calibri" panose="020F0502020204030204" pitchFamily="34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sz="1800" dirty="0">
                <a:effectLst/>
                <a:ea typeface="Microsoft YaHei UI" panose="020B0503020204020204" pitchFamily="34" charset="-122"/>
                <a:cs typeface="Times New Roman" panose="02020603050405020304" pitchFamily="18" charset="0"/>
              </a:rPr>
              <a:t>咱们黑五的时候</a:t>
            </a:r>
            <a:r>
              <a:rPr lang="en-US" sz="1800" dirty="0">
                <a:effectLst/>
                <a:latin typeface="Microsoft YaHei UI" panose="020B0503020204020204" pitchFamily="34" charset="-122"/>
                <a:cs typeface="Times New Roman" panose="02020603050405020304" pitchFamily="18" charset="0"/>
              </a:rPr>
              <a:t>tiktok</a:t>
            </a:r>
            <a:r>
              <a:rPr lang="zh-CN" sz="1800" dirty="0">
                <a:effectLst/>
                <a:latin typeface="Microsoft YaHei UI" panose="020B0503020204020204" pitchFamily="34" charset="-122"/>
                <a:cs typeface="Times New Roman" panose="02020603050405020304" pitchFamily="18" charset="0"/>
              </a:rPr>
              <a:t>销售数据怎么样啊？</a:t>
            </a:r>
            <a:r>
              <a:rPr lang="en-US" sz="1800" dirty="0">
                <a:effectLst/>
                <a:latin typeface="Microsoft YaHei UI" panose="020B0503020204020204" pitchFamily="34" charset="-122"/>
                <a:cs typeface="Times New Roman" panose="02020603050405020304" pitchFamily="18" charset="0"/>
              </a:rPr>
              <a:t>-- 3w</a:t>
            </a:r>
            <a:r>
              <a:rPr lang="zh-CN" sz="1800" dirty="0">
                <a:effectLst/>
                <a:latin typeface="Microsoft YaHei UI" panose="020B0503020204020204" pitchFamily="34" charset="-122"/>
                <a:cs typeface="Times New Roman" panose="02020603050405020304" pitchFamily="18" charset="0"/>
              </a:rPr>
              <a:t>美金多</a:t>
            </a:r>
            <a:r>
              <a:rPr lang="en-US" sz="1800" dirty="0">
                <a:effectLst/>
                <a:latin typeface="Microsoft YaHei UI" panose="020B0503020204020204" pitchFamily="34" charset="-122"/>
                <a:cs typeface="Times New Roman" panose="02020603050405020304" pitchFamily="18" charset="0"/>
              </a:rPr>
              <a:t>--</a:t>
            </a:r>
            <a:r>
              <a:rPr lang="zh-CN" sz="1800" dirty="0">
                <a:effectLst/>
                <a:latin typeface="Microsoft YaHei UI" panose="020B0503020204020204" pitchFamily="34" charset="-122"/>
                <a:cs typeface="Times New Roman" panose="02020603050405020304" pitchFamily="18" charset="0"/>
              </a:rPr>
              <a:t>单天</a:t>
            </a:r>
            <a:r>
              <a:rPr lang="en-US" sz="1800" dirty="0">
                <a:effectLst/>
                <a:latin typeface="Microsoft YaHei UI" panose="020B0503020204020204" pitchFamily="34" charset="-122"/>
                <a:cs typeface="Times New Roman" panose="02020603050405020304" pitchFamily="18" charset="0"/>
              </a:rPr>
              <a:t>--</a:t>
            </a:r>
            <a:r>
              <a:rPr lang="zh-CN" sz="1800" dirty="0">
                <a:effectLst/>
                <a:latin typeface="Microsoft YaHei UI" panose="020B0503020204020204" pitchFamily="34" charset="-122"/>
                <a:cs typeface="Times New Roman" panose="02020603050405020304" pitchFamily="18" charset="0"/>
              </a:rPr>
              <a:t>一个店铺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C45482-2BFC-8240-93B0-174DBD7898E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67BA2-3E60-614F-B5F8-F34EB200FDC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64D38-7F6C-9048-AB9D-8DEBDBA96B7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67BA2-3E60-614F-B5F8-F34EB200FDC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64D38-7F6C-9048-AB9D-8DEBDBA96B7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67BA2-3E60-614F-B5F8-F34EB200FDC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64D38-7F6C-9048-AB9D-8DEBDBA96B7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67BA2-3E60-614F-B5F8-F34EB200FDC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64D38-7F6C-9048-AB9D-8DEBDBA96B7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67BA2-3E60-614F-B5F8-F34EB200FDC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64D38-7F6C-9048-AB9D-8DEBDBA96B7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67BA2-3E60-614F-B5F8-F34EB200FDC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64D38-7F6C-9048-AB9D-8DEBDBA96B7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67BA2-3E60-614F-B5F8-F34EB200FDC1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64D38-7F6C-9048-AB9D-8DEBDBA96B7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67BA2-3E60-614F-B5F8-F34EB200FDC1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64D38-7F6C-9048-AB9D-8DEBDBA96B7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67BA2-3E60-614F-B5F8-F34EB200FDC1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64D38-7F6C-9048-AB9D-8DEBDBA96B7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67BA2-3E60-614F-B5F8-F34EB200FDC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64D38-7F6C-9048-AB9D-8DEBDBA96B7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67BA2-3E60-614F-B5F8-F34EB200FDC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64D38-7F6C-9048-AB9D-8DEBDBA96B7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67BA2-3E60-614F-B5F8-F34EB200FDC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64D38-7F6C-9048-AB9D-8DEBDBA96B7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tiff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2.xml"/><Relationship Id="rId7" Type="http://schemas.microsoft.com/office/2007/relationships/diagramDrawing" Target="../diagrams/drawing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3" Type="http://schemas.openxmlformats.org/officeDocument/2006/relationships/diagramData" Target="../diagrams/data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697480" y="637947"/>
            <a:ext cx="9278519" cy="6448627"/>
          </a:xfrm>
        </p:spPr>
        <p:txBody>
          <a:bodyPr>
            <a:normAutofit/>
          </a:bodyPr>
          <a:lstStyle/>
          <a:p>
            <a:pPr marL="36195" indent="0">
              <a:lnSpc>
                <a:spcPts val="2100"/>
              </a:lnSpc>
              <a:spcBef>
                <a:spcPts val="300"/>
              </a:spcBef>
              <a:buNone/>
            </a:pPr>
            <a:r>
              <a:rPr lang="zh-CN" altLang="en-US" sz="1700" b="1" kern="100" dirty="0">
                <a:solidFill>
                  <a:schemeClr val="bg1"/>
                </a:solidFill>
                <a:highlight>
                  <a:srgbClr val="80008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讲师背景</a:t>
            </a:r>
            <a:endParaRPr lang="en-US" altLang="zh-CN" sz="1700" b="1" kern="100" dirty="0">
              <a:solidFill>
                <a:schemeClr val="bg1"/>
              </a:solidFill>
              <a:highlight>
                <a:srgbClr val="800080"/>
              </a:highlight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ts val="2000"/>
              </a:lnSpc>
              <a:spcBef>
                <a:spcPts val="300"/>
              </a:spcBef>
            </a:pPr>
            <a:r>
              <a:rPr lang="en-US" sz="1500" kern="100" dirty="0">
                <a:effectLst/>
                <a:latin typeface="Microsoft YaHei UI" panose="020B0503020204020204" pitchFamily="34" charset="-122"/>
                <a:ea typeface="宋体" panose="02010600030101010101" pitchFamily="2" charset="-122"/>
                <a:cs typeface="宋体" panose="02010600030101010101" pitchFamily="2" charset="-122"/>
              </a:rPr>
              <a:t>7</a:t>
            </a:r>
            <a:r>
              <a:rPr lang="zh-CN" sz="1500" kern="100" dirty="0"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宋体" panose="02010600030101010101" pitchFamily="2" charset="-122"/>
              </a:rPr>
              <a:t>年</a:t>
            </a:r>
            <a:r>
              <a:rPr lang="zh-CN" sz="15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跨境从业经验，</a:t>
            </a:r>
            <a:r>
              <a:rPr lang="en-US" sz="1500" b="1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20</a:t>
            </a:r>
            <a:r>
              <a:rPr lang="zh-CN" sz="1500" b="1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亿级大卖</a:t>
            </a:r>
            <a:r>
              <a:rPr lang="zh-CN" altLang="en-US" sz="15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企业的</a:t>
            </a:r>
            <a:r>
              <a:rPr lang="en-US" sz="1500" kern="1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Tiktok</a:t>
            </a:r>
            <a:r>
              <a:rPr lang="zh-CN" altLang="en-US" sz="15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项目负责人</a:t>
            </a:r>
            <a:r>
              <a:rPr lang="zh-CN" altLang="en-US" sz="1500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，</a:t>
            </a:r>
            <a:r>
              <a:rPr lang="en-US" sz="1500" kern="100" dirty="0" err="1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Tiktok</a:t>
            </a:r>
            <a:r>
              <a:rPr lang="zh-CN" sz="15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官方认证营销优化师</a:t>
            </a:r>
            <a:endParaRPr lang="en-US" sz="15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ts val="2000"/>
              </a:lnSpc>
              <a:spcBef>
                <a:spcPts val="300"/>
              </a:spcBef>
            </a:pPr>
            <a:r>
              <a:rPr lang="zh-CN" sz="15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美区小店闭环第一批受邀商家</a:t>
            </a:r>
            <a:r>
              <a:rPr lang="zh-CN" altLang="en-US" sz="15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lang="zh-CN" sz="15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精通</a:t>
            </a:r>
            <a:r>
              <a:rPr lang="en-US" sz="1500" kern="100" dirty="0" err="1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Tiktok</a:t>
            </a:r>
            <a:r>
              <a:rPr lang="zh-CN" sz="15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流量算法和精细化运营</a:t>
            </a:r>
            <a:endParaRPr lang="en-US" sz="15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1" algn="just">
              <a:lnSpc>
                <a:spcPts val="2000"/>
              </a:lnSpc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n-US" sz="1500" kern="100" dirty="0" err="1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新店冷启动</a:t>
            </a:r>
            <a:r>
              <a:rPr lang="zh-CN" altLang="en-US" sz="15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，</a:t>
            </a:r>
            <a:r>
              <a:rPr lang="en-US" sz="15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</a:t>
            </a:r>
            <a:r>
              <a:rPr lang="zh-CN" sz="15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周内实现</a:t>
            </a:r>
            <a:r>
              <a:rPr lang="zh-CN" altLang="en-US" sz="15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单天</a:t>
            </a:r>
            <a:r>
              <a:rPr lang="zh-CN" sz="15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销售额</a:t>
            </a:r>
            <a:r>
              <a:rPr lang="zh-CN" altLang="en-US" sz="15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从</a:t>
            </a:r>
            <a:r>
              <a:rPr lang="en-US" sz="15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$200</a:t>
            </a:r>
            <a:r>
              <a:rPr lang="zh-CN" sz="15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到</a:t>
            </a:r>
            <a:r>
              <a:rPr lang="en-US" sz="15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$5000</a:t>
            </a:r>
            <a:r>
              <a:rPr lang="zh-CN" sz="15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的提升</a:t>
            </a:r>
            <a:endParaRPr lang="en-US" sz="15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1" algn="just">
              <a:lnSpc>
                <a:spcPts val="2000"/>
              </a:lnSpc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zh-CN" altLang="en-US" sz="1500" b="1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新店运营</a:t>
            </a:r>
            <a:r>
              <a:rPr lang="en-US" altLang="zh-CN" sz="1500" b="1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3</a:t>
            </a:r>
            <a:r>
              <a:rPr lang="zh-CN" altLang="en-US" sz="1500" b="1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个月后，单店月销</a:t>
            </a:r>
            <a:r>
              <a:rPr lang="en-US" altLang="zh-CN" sz="1500" b="1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30W</a:t>
            </a:r>
            <a:r>
              <a:rPr lang="zh-CN" altLang="en-US" sz="1500" b="1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美金，</a:t>
            </a:r>
            <a:r>
              <a:rPr lang="zh-CN" sz="1500" b="1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广告</a:t>
            </a:r>
            <a:r>
              <a:rPr lang="en-US" sz="1500" b="1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ROI</a:t>
            </a:r>
            <a:r>
              <a:rPr lang="zh-CN" sz="1500" b="1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高达</a:t>
            </a:r>
            <a:r>
              <a:rPr lang="en-US" sz="1500" b="1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7</a:t>
            </a:r>
            <a:endParaRPr lang="en-US" sz="1500" b="1" kern="100" dirty="0">
              <a:solidFill>
                <a:srgbClr val="C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ts val="2000"/>
              </a:lnSpc>
              <a:spcBef>
                <a:spcPts val="300"/>
              </a:spcBef>
            </a:pPr>
            <a:r>
              <a:rPr lang="zh-CN" sz="1500" b="1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擅长爆款短视频矩阵打造</a:t>
            </a:r>
            <a:r>
              <a:rPr lang="zh-CN" sz="15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，带领</a:t>
            </a:r>
            <a:r>
              <a:rPr lang="en-US" sz="15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1000</a:t>
            </a:r>
            <a:r>
              <a:rPr lang="zh-CN" sz="15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多名学员</a:t>
            </a:r>
            <a:r>
              <a:rPr lang="zh-CN" sz="1500" b="1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突破万粉</a:t>
            </a:r>
            <a:r>
              <a:rPr lang="en-US" altLang="zh-CN" sz="1500" b="1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&amp;</a:t>
            </a:r>
            <a:r>
              <a:rPr lang="zh-CN" sz="1500" b="1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百万粉账号</a:t>
            </a:r>
            <a:r>
              <a:rPr lang="zh-CN" sz="15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，实现批量作号的基金变现</a:t>
            </a:r>
            <a:endParaRPr lang="en-US" altLang="zh-CN" sz="15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just">
              <a:lnSpc>
                <a:spcPts val="2000"/>
              </a:lnSpc>
              <a:spcBef>
                <a:spcPts val="300"/>
              </a:spcBef>
            </a:pPr>
            <a:r>
              <a:rPr lang="zh-CN" sz="1500" kern="100" dirty="0"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宋体" panose="02010600030101010101" pitchFamily="2" charset="-122"/>
              </a:rPr>
              <a:t>精通直播间搭建和直播推品，</a:t>
            </a:r>
            <a:r>
              <a:rPr lang="zh-CN" sz="1500" b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宋体" panose="02010600030101010101" pitchFamily="2" charset="-122"/>
              </a:rPr>
              <a:t>单场直播</a:t>
            </a:r>
            <a:r>
              <a:rPr lang="en-US" sz="1500" b="1" kern="100" dirty="0">
                <a:solidFill>
                  <a:srgbClr val="C00000"/>
                </a:solidFill>
                <a:effectLst/>
                <a:latin typeface="Microsoft YaHei UI" panose="020B0503020204020204" pitchFamily="34" charset="-122"/>
                <a:ea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lang="zh-CN" sz="1500" b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宋体" panose="02010600030101010101" pitchFamily="2" charset="-122"/>
              </a:rPr>
              <a:t>小时产出</a:t>
            </a:r>
            <a:r>
              <a:rPr lang="en-US" sz="1500" b="1" kern="100" dirty="0">
                <a:solidFill>
                  <a:srgbClr val="C00000"/>
                </a:solidFill>
                <a:effectLst/>
                <a:latin typeface="Microsoft YaHei UI" panose="020B0503020204020204" pitchFamily="34" charset="-122"/>
                <a:ea typeface="宋体" panose="02010600030101010101" pitchFamily="2" charset="-122"/>
                <a:cs typeface="宋体" panose="02010600030101010101" pitchFamily="2" charset="-122"/>
              </a:rPr>
              <a:t>5000</a:t>
            </a:r>
            <a:r>
              <a:rPr lang="zh-CN" sz="1500" b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宋体" panose="02010600030101010101" pitchFamily="2" charset="-122"/>
              </a:rPr>
              <a:t>美刀</a:t>
            </a:r>
            <a:endParaRPr lang="en-US" sz="1500" b="1" kern="100" dirty="0">
              <a:solidFill>
                <a:srgbClr val="C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ts val="2000"/>
              </a:lnSpc>
              <a:spcBef>
                <a:spcPts val="300"/>
              </a:spcBef>
            </a:pPr>
            <a:r>
              <a:rPr lang="zh-CN" sz="15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熟悉品类：家居、个护脱毛仪、美妆美瞳、电子烟</a:t>
            </a:r>
            <a:r>
              <a:rPr lang="zh-CN" sz="1500" kern="100" dirty="0"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宋体" panose="02010600030101010101" pitchFamily="2" charset="-122"/>
              </a:rPr>
              <a:t>等 </a:t>
            </a:r>
            <a:endParaRPr lang="en-US" altLang="zh-CN" sz="1500" b="1" kern="100" dirty="0">
              <a:solidFill>
                <a:schemeClr val="bg1"/>
              </a:solidFill>
              <a:highlight>
                <a:srgbClr val="800080"/>
              </a:highlight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lvl="0" indent="0">
              <a:lnSpc>
                <a:spcPts val="2100"/>
              </a:lnSpc>
              <a:spcBef>
                <a:spcPts val="300"/>
              </a:spcBef>
              <a:buNone/>
            </a:pPr>
            <a:r>
              <a:rPr lang="zh-CN" altLang="en-US" sz="1700" b="1" kern="100" dirty="0">
                <a:solidFill>
                  <a:schemeClr val="bg1"/>
                </a:solidFill>
                <a:highlight>
                  <a:srgbClr val="80008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你将收获</a:t>
            </a:r>
            <a:endParaRPr lang="en-US" altLang="zh-CN" sz="1700" b="1" kern="100" dirty="0">
              <a:solidFill>
                <a:schemeClr val="bg1"/>
              </a:solidFill>
              <a:highlight>
                <a:srgbClr val="800080"/>
              </a:highlight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ts val="2000"/>
              </a:lnSpc>
              <a:spcBef>
                <a:spcPts val="300"/>
              </a:spcBef>
              <a:spcAft>
                <a:spcPts val="200"/>
              </a:spcAft>
              <a:buNone/>
            </a:pPr>
            <a:r>
              <a:rPr lang="en-US" altLang="zh-CN" sz="1500" b="1" kern="100" dirty="0">
                <a:effectLst/>
                <a:latin typeface="Microsoft YaHei UI" panose="020B0503020204020204" pitchFamily="34" charset="-122"/>
                <a:ea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altLang="en-US" sz="1500" b="1" kern="100" dirty="0">
                <a:effectLst/>
                <a:latin typeface="Microsoft YaHei UI" panose="020B0503020204020204" pitchFamily="34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sz="15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20</a:t>
            </a:r>
            <a:r>
              <a:rPr lang="zh-CN" sz="15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亿企业</a:t>
            </a:r>
            <a:r>
              <a:rPr lang="en-US" sz="1500" b="1" kern="100" dirty="0" err="1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Tiktok</a:t>
            </a:r>
            <a:r>
              <a:rPr lang="zh-CN" sz="15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操盘手</a:t>
            </a:r>
            <a:r>
              <a:rPr lang="zh-CN" altLang="en-US" sz="15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r>
              <a:rPr lang="en-US" altLang="zh-CN" sz="15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–</a:t>
            </a:r>
            <a:r>
              <a:rPr lang="zh-CN" altLang="en-US" sz="15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快速</a:t>
            </a:r>
            <a:r>
              <a:rPr lang="zh-CN" sz="15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拿结果</a:t>
            </a:r>
            <a:r>
              <a:rPr lang="zh-CN" altLang="en-US" sz="15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、</a:t>
            </a:r>
            <a:r>
              <a:rPr lang="zh-CN" altLang="en-US" sz="1500" b="1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全链路提升</a:t>
            </a:r>
            <a:r>
              <a:rPr lang="en-US" altLang="zh-CN" sz="1500" b="1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GMV</a:t>
            </a:r>
            <a:r>
              <a:rPr lang="zh-CN" altLang="en-US" sz="1500" b="1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的系统方法（课程好评度</a:t>
            </a:r>
            <a:r>
              <a:rPr lang="en-US" altLang="zh-CN" sz="1500" b="1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100%</a:t>
            </a:r>
            <a:r>
              <a:rPr lang="zh-CN" altLang="en-US" sz="1500" b="1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）</a:t>
            </a:r>
            <a:endParaRPr lang="en-US" sz="1500" b="1" kern="100" dirty="0">
              <a:solidFill>
                <a:srgbClr val="C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ts val="2000"/>
              </a:lnSpc>
              <a:spcBef>
                <a:spcPts val="300"/>
              </a:spcBef>
              <a:spcAft>
                <a:spcPts val="200"/>
              </a:spcAft>
              <a:buNone/>
            </a:pPr>
            <a:r>
              <a:rPr lang="en-US" altLang="zh-CN" sz="15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2.</a:t>
            </a:r>
            <a:r>
              <a:rPr lang="zh-CN" altLang="en-US" sz="15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r>
              <a:rPr lang="zh-CN" altLang="en-US" sz="15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验证成功的</a:t>
            </a:r>
            <a:r>
              <a:rPr lang="en-US" altLang="zh-CN" sz="1500" b="1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4</a:t>
            </a:r>
            <a:r>
              <a:rPr lang="zh-CN" altLang="en-US" sz="1500" b="1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大</a:t>
            </a:r>
            <a:r>
              <a:rPr lang="zh-CN" sz="1500" b="1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选品模型</a:t>
            </a:r>
            <a:r>
              <a:rPr lang="zh-CN" altLang="en-US" sz="1500" b="1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精讲</a:t>
            </a:r>
            <a:r>
              <a:rPr lang="en-US" altLang="zh-CN" sz="15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🔥</a:t>
            </a:r>
            <a:endParaRPr lang="en-US" sz="15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ts val="2000"/>
              </a:lnSpc>
              <a:spcBef>
                <a:spcPts val="300"/>
              </a:spcBef>
              <a:spcAft>
                <a:spcPts val="200"/>
              </a:spcAft>
            </a:pPr>
            <a:r>
              <a:rPr lang="zh-CN" sz="15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白牌爆品选品法，如何做到高销售高利润？</a:t>
            </a:r>
            <a:endParaRPr lang="en-US" sz="15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ts val="2000"/>
              </a:lnSpc>
              <a:spcBef>
                <a:spcPts val="300"/>
              </a:spcBef>
              <a:spcAft>
                <a:spcPts val="200"/>
              </a:spcAft>
            </a:pPr>
            <a:r>
              <a:rPr lang="zh-CN" sz="1500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品牌选品法</a:t>
            </a:r>
            <a:r>
              <a:rPr lang="zh-CN" altLang="en-US" sz="1500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，</a:t>
            </a:r>
            <a:r>
              <a:rPr lang="zh-CN" sz="1500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如何做到日出上千单？</a:t>
            </a:r>
            <a:endParaRPr lang="en-US" sz="1500" kern="100" dirty="0">
              <a:solidFill>
                <a:srgbClr val="C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indent="0" algn="just">
              <a:lnSpc>
                <a:spcPts val="2000"/>
              </a:lnSpc>
              <a:spcBef>
                <a:spcPts val="300"/>
              </a:spcBef>
              <a:spcAft>
                <a:spcPts val="200"/>
              </a:spcAft>
              <a:buNone/>
            </a:pPr>
            <a:r>
              <a:rPr lang="en-US" altLang="zh-CN" sz="15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15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sz="15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15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赋能：</a:t>
            </a:r>
            <a:r>
              <a:rPr lang="en-US" sz="15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15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直播切片、声音克隆、数字人，降本增效，加速锁定潜力爆款 </a:t>
            </a:r>
            <a:r>
              <a:rPr lang="en-US" altLang="zh-CN" sz="15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🔥</a:t>
            </a:r>
            <a:endParaRPr lang="en-US" altLang="zh-CN" sz="1500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just">
              <a:lnSpc>
                <a:spcPts val="2000"/>
              </a:lnSpc>
              <a:spcBef>
                <a:spcPts val="300"/>
              </a:spcBef>
              <a:spcAft>
                <a:spcPts val="200"/>
              </a:spcAft>
              <a:buNone/>
            </a:pPr>
            <a:r>
              <a:rPr lang="en-US" altLang="zh-CN" sz="15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4.</a:t>
            </a:r>
            <a:r>
              <a:rPr lang="zh-CN" altLang="en-US" sz="15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r>
              <a:rPr lang="en-US" sz="1500" b="1" kern="100" dirty="0" err="1">
                <a:effectLst/>
                <a:latin typeface="Microsoft YaHei UI" panose="020B0503020204020204" pitchFamily="34" charset="-122"/>
                <a:ea typeface="宋体" panose="02010600030101010101" pitchFamily="2" charset="-122"/>
                <a:cs typeface="宋体" panose="02010600030101010101" pitchFamily="2" charset="-122"/>
              </a:rPr>
              <a:t>Tiktok</a:t>
            </a:r>
            <a:r>
              <a:rPr lang="en-US" sz="1500" b="1" kern="100" dirty="0">
                <a:effectLst/>
                <a:latin typeface="Microsoft YaHei UI" panose="020B0503020204020204" pitchFamily="34" charset="-122"/>
                <a:ea typeface="宋体" panose="02010600030101010101" pitchFamily="2" charset="-122"/>
                <a:cs typeface="宋体" panose="02010600030101010101" pitchFamily="2" charset="-122"/>
              </a:rPr>
              <a:t> shop</a:t>
            </a:r>
            <a:r>
              <a:rPr lang="zh-CN" sz="1500" b="1" kern="100" dirty="0"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宋体" panose="02010600030101010101" pitchFamily="2" charset="-122"/>
              </a:rPr>
              <a:t>进阶运营：</a:t>
            </a:r>
            <a:r>
              <a:rPr lang="zh-CN" sz="1500" kern="100" dirty="0"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宋体" panose="02010600030101010101" pitchFamily="2" charset="-122"/>
              </a:rPr>
              <a:t>纯商品卡冷启动，</a:t>
            </a:r>
            <a:r>
              <a:rPr lang="zh-CN" sz="1500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宋体" panose="02010600030101010101" pitchFamily="2" charset="-122"/>
              </a:rPr>
              <a:t>首月日出单</a:t>
            </a:r>
            <a:r>
              <a:rPr lang="en-US" sz="1500" kern="100" dirty="0">
                <a:solidFill>
                  <a:srgbClr val="C00000"/>
                </a:solidFill>
                <a:effectLst/>
                <a:latin typeface="Microsoft YaHei UI" panose="020B0503020204020204" pitchFamily="34" charset="-122"/>
                <a:ea typeface="宋体" panose="02010600030101010101" pitchFamily="2" charset="-122"/>
                <a:cs typeface="宋体" panose="02010600030101010101" pitchFamily="2" charset="-122"/>
              </a:rPr>
              <a:t>300</a:t>
            </a:r>
            <a:r>
              <a:rPr lang="zh-CN" sz="1500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宋体" panose="02010600030101010101" pitchFamily="2" charset="-122"/>
              </a:rPr>
              <a:t>玩法解析</a:t>
            </a:r>
            <a:r>
              <a:rPr lang="zh-CN" altLang="en-US" sz="1500" b="1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endParaRPr lang="en-US" sz="15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indent="0" algn="just">
              <a:lnSpc>
                <a:spcPts val="2000"/>
              </a:lnSpc>
              <a:spcBef>
                <a:spcPts val="300"/>
              </a:spcBef>
              <a:spcAft>
                <a:spcPts val="200"/>
              </a:spcAft>
              <a:buNone/>
            </a:pPr>
            <a:r>
              <a:rPr lang="en-US" altLang="zh-CN" sz="1500" b="1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5.</a:t>
            </a:r>
            <a:r>
              <a:rPr lang="zh-CN" altLang="en-US" sz="1500" b="1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达人营销：</a:t>
            </a:r>
            <a:r>
              <a:rPr lang="zh-CN" sz="1500" b="1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自创</a:t>
            </a:r>
            <a:r>
              <a:rPr lang="en-US" sz="1500" b="1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Promote</a:t>
            </a:r>
            <a:r>
              <a:rPr lang="zh-CN" sz="1500" b="1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倒推法，</a:t>
            </a:r>
            <a:r>
              <a:rPr lang="zh-CN" sz="15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快速锁定爆款达人思路</a:t>
            </a:r>
            <a:r>
              <a:rPr lang="zh-CN" altLang="en-US" sz="15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r>
              <a:rPr lang="en-US" altLang="zh-CN" sz="15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🔥</a:t>
            </a:r>
            <a:endParaRPr lang="en-US" sz="15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indent="0" algn="just">
              <a:lnSpc>
                <a:spcPts val="2000"/>
              </a:lnSpc>
              <a:spcBef>
                <a:spcPts val="300"/>
              </a:spcBef>
              <a:spcAft>
                <a:spcPts val="200"/>
              </a:spcAft>
              <a:buNone/>
            </a:pPr>
            <a:r>
              <a:rPr lang="en-US" altLang="zh-CN" sz="15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6.</a:t>
            </a:r>
            <a:r>
              <a:rPr lang="zh-CN" altLang="en-US" sz="15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短视频账号矩阵高效解决方案</a:t>
            </a:r>
            <a:r>
              <a:rPr lang="zh-CN" altLang="en-US" sz="15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5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5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秒下单素材、混剪</a:t>
            </a:r>
            <a:r>
              <a:rPr lang="en-US" altLang="zh-CN" sz="15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AB</a:t>
            </a:r>
            <a:r>
              <a:rPr lang="zh-CN" altLang="en-US" sz="15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链、爆款视频批量创作、自摄视频的黄金脚本等</a:t>
            </a:r>
            <a:endParaRPr lang="en-US" altLang="zh-CN" sz="1500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just">
              <a:lnSpc>
                <a:spcPts val="2000"/>
              </a:lnSpc>
              <a:spcBef>
                <a:spcPts val="300"/>
              </a:spcBef>
              <a:spcAft>
                <a:spcPts val="200"/>
              </a:spcAft>
              <a:buNone/>
            </a:pPr>
            <a:r>
              <a:rPr lang="en-US" altLang="zh-CN" sz="1500" b="1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</a:t>
            </a:r>
            <a:r>
              <a:rPr lang="zh-CN" altLang="en-US" sz="1500" b="1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直播营销：</a:t>
            </a:r>
            <a:r>
              <a:rPr lang="zh-CN" altLang="en-US" sz="1500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单场直播</a:t>
            </a:r>
            <a:r>
              <a:rPr lang="en-US" sz="1500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GMV 5000</a:t>
            </a:r>
            <a:r>
              <a:rPr lang="zh-CN" altLang="en-US" sz="1500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美刀</a:t>
            </a:r>
            <a:r>
              <a:rPr lang="zh-CN" altLang="en-US" sz="15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的直播营销流程解析（达播</a:t>
            </a:r>
            <a:r>
              <a:rPr lang="en-US" altLang="zh-CN" sz="15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5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店播</a:t>
            </a:r>
            <a:r>
              <a:rPr lang="en-US" altLang="zh-CN" sz="15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5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泛播</a:t>
            </a:r>
            <a:r>
              <a:rPr lang="en-US" altLang="zh-CN" sz="15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5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自播全案解读）</a:t>
            </a:r>
            <a:r>
              <a:rPr lang="en-US" sz="15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500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just">
              <a:lnSpc>
                <a:spcPts val="2000"/>
              </a:lnSpc>
              <a:spcBef>
                <a:spcPts val="300"/>
              </a:spcBef>
              <a:spcAft>
                <a:spcPts val="200"/>
              </a:spcAft>
              <a:buNone/>
            </a:pPr>
            <a:r>
              <a:rPr lang="en-US" altLang="zh-CN" sz="15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8.</a:t>
            </a:r>
            <a:r>
              <a:rPr lang="zh-CN" altLang="en-US" sz="15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广告投放：</a:t>
            </a:r>
            <a:r>
              <a:rPr lang="zh-CN" altLang="en-US" sz="15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爆款素材打造，新品测品、扩量玩法、广告优化详解，找到投产最佳平衡点</a:t>
            </a:r>
            <a:endParaRPr lang="en-US" sz="1500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just">
              <a:lnSpc>
                <a:spcPts val="2000"/>
              </a:lnSpc>
              <a:spcBef>
                <a:spcPts val="300"/>
              </a:spcBef>
              <a:spcAft>
                <a:spcPts val="200"/>
              </a:spcAft>
              <a:buNone/>
            </a:pPr>
            <a:r>
              <a:rPr lang="en-US" altLang="zh-CN" sz="15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9.</a:t>
            </a:r>
            <a:r>
              <a:rPr lang="zh-CN" altLang="en-US" sz="15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团队管理：</a:t>
            </a:r>
            <a:r>
              <a:rPr lang="zh-CN" altLang="en-US" sz="15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人才招聘、</a:t>
            </a:r>
            <a:r>
              <a:rPr lang="en-US" altLang="zh-CN" sz="15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KPI</a:t>
            </a:r>
            <a:r>
              <a:rPr lang="zh-CN" altLang="en-US" sz="15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考核机制 </a:t>
            </a:r>
            <a:r>
              <a:rPr lang="en-US" altLang="zh-CN" sz="15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5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sz="15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SOP</a:t>
            </a:r>
            <a:r>
              <a:rPr lang="zh-CN" altLang="en-US" sz="15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流程化管理策略讲解，快速复利，价值最大化</a:t>
            </a:r>
            <a:endParaRPr lang="en-US" sz="1500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Picture 7" descr="A black background with pink text&#10;&#10;Description automatically genera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71120" y="153221"/>
            <a:ext cx="1904879" cy="58808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088" y="2641600"/>
            <a:ext cx="325438" cy="130175"/>
          </a:xfrm>
          <a:prstGeom prst="rect">
            <a:avLst/>
          </a:prstGeom>
        </p:spPr>
      </p:pic>
      <p:sp>
        <p:nvSpPr>
          <p:cNvPr id="13" name="Title 1"/>
          <p:cNvSpPr txBox="1"/>
          <p:nvPr/>
        </p:nvSpPr>
        <p:spPr>
          <a:xfrm>
            <a:off x="2794686" y="61781"/>
            <a:ext cx="7071359" cy="781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600"/>
              </a:spcBef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线下课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en-US" altLang="zh-CN" sz="24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TikTok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爆款打造全链路实战（第二期） 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李老师（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18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-19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日）</a:t>
            </a:r>
            <a:endParaRPr 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11679" y="3908279"/>
            <a:ext cx="4710358" cy="6552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ts val="21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zh-CN" sz="1500" kern="100" dirty="0"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宋体" panose="02010600030101010101" pitchFamily="2" charset="-122"/>
              </a:rPr>
              <a:t>定制</a:t>
            </a:r>
            <a:r>
              <a:rPr lang="zh-CN" altLang="en-US" sz="1500" kern="100" dirty="0"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宋体" panose="02010600030101010101" pitchFamily="2" charset="-122"/>
              </a:rPr>
              <a:t>赛道</a:t>
            </a:r>
            <a:r>
              <a:rPr lang="zh-CN" sz="1500" kern="100" dirty="0"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宋体" panose="02010600030101010101" pitchFamily="2" charset="-122"/>
              </a:rPr>
              <a:t>选品法</a:t>
            </a:r>
            <a:r>
              <a:rPr lang="zh-CN" altLang="en-US" sz="1500" kern="100" dirty="0"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宋体" panose="02010600030101010101" pitchFamily="2" charset="-122"/>
              </a:rPr>
              <a:t>，如何</a:t>
            </a:r>
            <a:r>
              <a:rPr lang="zh-CN" sz="1500" kern="100" dirty="0"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宋体" panose="02010600030101010101" pitchFamily="2" charset="-122"/>
              </a:rPr>
              <a:t>高利润</a:t>
            </a:r>
            <a:r>
              <a:rPr lang="zh-CN" altLang="en-US" sz="1500" kern="100" dirty="0"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宋体" panose="02010600030101010101" pitchFamily="2" charset="-122"/>
              </a:rPr>
              <a:t>，日出</a:t>
            </a:r>
            <a:r>
              <a:rPr lang="en-US" altLang="zh-CN" sz="1500" kern="100" dirty="0"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宋体" panose="02010600030101010101" pitchFamily="2" charset="-122"/>
              </a:rPr>
              <a:t>200</a:t>
            </a:r>
            <a:r>
              <a:rPr lang="zh-CN" altLang="en-US" sz="1500" kern="100" dirty="0"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宋体" panose="02010600030101010101" pitchFamily="2" charset="-122"/>
              </a:rPr>
              <a:t>单</a:t>
            </a:r>
            <a:endParaRPr lang="en-US" altLang="zh-CN" sz="1500" kern="100" dirty="0">
              <a:effectLst/>
              <a:latin typeface="Calibri" panose="020F0502020204030204" pitchFamily="34" charset="0"/>
              <a:ea typeface="Microsoft YaHei UI" panose="020B0503020204020204" pitchFamily="34" charset="-122"/>
              <a:cs typeface="宋体" panose="02010600030101010101" pitchFamily="2" charset="-122"/>
            </a:endParaRPr>
          </a:p>
          <a:p>
            <a:pPr marL="285750" indent="-285750" algn="just">
              <a:lnSpc>
                <a:spcPts val="21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zh-CN" altLang="en-US" sz="1500" kern="100" dirty="0">
                <a:latin typeface="Calibri" panose="020F0502020204030204" pitchFamily="34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大件商品选品法，如何另辟蹊径，抓住新机会</a:t>
            </a:r>
            <a:endParaRPr lang="en-US" sz="15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73" y="0"/>
            <a:ext cx="53266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019" y="0"/>
            <a:ext cx="1746250" cy="6858000"/>
          </a:xfrm>
          <a:prstGeom prst="rect">
            <a:avLst/>
          </a:prstGeom>
        </p:spPr>
      </p:pic>
      <p:pic>
        <p:nvPicPr>
          <p:cNvPr id="3" name="图片 2" descr="08c87c3fc26d4850a3f810c9b02e17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2285" y="6202680"/>
            <a:ext cx="593090" cy="596265"/>
          </a:xfrm>
          <a:prstGeom prst="rect">
            <a:avLst/>
          </a:prstGeom>
        </p:spPr>
      </p:pic>
      <p:pic>
        <p:nvPicPr>
          <p:cNvPr id="4" name="图片 3" descr="08c87c3fc26d4850a3f810c9b02e17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925" y="6652895"/>
            <a:ext cx="203835" cy="20510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"/>
          <a:srcRect l="15645"/>
          <a:stretch>
            <a:fillRect/>
          </a:stretch>
        </p:blipFill>
        <p:spPr>
          <a:xfrm>
            <a:off x="0" y="0"/>
            <a:ext cx="4338827" cy="6642100"/>
          </a:xfrm>
          <a:prstGeom prst="rect">
            <a:avLst/>
          </a:prstGeom>
        </p:spPr>
      </p:pic>
      <p:pic>
        <p:nvPicPr>
          <p:cNvPr id="7" name="Picture 6" descr="A black background with pink text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8998" y="249860"/>
            <a:ext cx="1904879" cy="588083"/>
          </a:xfrm>
          <a:prstGeom prst="rect">
            <a:avLst/>
          </a:prstGeom>
        </p:spPr>
      </p:pic>
      <p:sp>
        <p:nvSpPr>
          <p:cNvPr id="15" name="Title 1"/>
          <p:cNvSpPr txBox="1"/>
          <p:nvPr/>
        </p:nvSpPr>
        <p:spPr>
          <a:xfrm>
            <a:off x="264534" y="2132078"/>
            <a:ext cx="3669161" cy="2760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第三章</a:t>
            </a:r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br>
              <a:rPr lang="en-US" altLang="zh-CN" sz="40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</a:br>
            <a:r>
              <a:rPr lang="zh-CN" altLang="en-US" sz="32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进阶运营技巧，</a:t>
            </a:r>
            <a:endParaRPr lang="en-US" altLang="zh-CN" sz="32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zh-CN" altLang="en-US" sz="32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锁定</a:t>
            </a:r>
            <a:r>
              <a:rPr lang="en-US" altLang="zh-CN" sz="32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GMV</a:t>
            </a:r>
            <a:r>
              <a:rPr lang="zh-CN" altLang="en-US" sz="32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增长</a:t>
            </a:r>
            <a:endParaRPr lang="en-US" altLang="zh-CN" sz="32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zh-CN" altLang="en-US" sz="32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最优组合拳（下）</a:t>
            </a:r>
            <a:endParaRPr lang="en-US" altLang="zh-CN" sz="32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Content Placeholder 2"/>
          <p:cNvSpPr txBox="1"/>
          <p:nvPr/>
        </p:nvSpPr>
        <p:spPr>
          <a:xfrm>
            <a:off x="4603361" y="249860"/>
            <a:ext cx="7489371" cy="6833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2200"/>
              </a:lnSpc>
              <a:buNone/>
            </a:pPr>
            <a:r>
              <a:rPr lang="en-US" altLang="zh-CN" sz="1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3.</a:t>
            </a:r>
            <a:r>
              <a:rPr lang="zh-CN" sz="1800" b="1" kern="100" dirty="0">
                <a:effectLst/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【直播</a:t>
            </a:r>
            <a:r>
              <a:rPr lang="zh-CN" altLang="en-US" sz="1800" b="1" kern="100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营销</a:t>
            </a:r>
            <a:r>
              <a:rPr lang="zh-CN" sz="1800" b="1" kern="100" dirty="0">
                <a:effectLst/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】</a:t>
            </a:r>
            <a:r>
              <a:rPr lang="zh-CN" sz="1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单场直播</a:t>
            </a:r>
            <a:r>
              <a:rPr lang="en-US" sz="1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GMV5000</a:t>
            </a:r>
            <a:r>
              <a:rPr lang="zh-CN" sz="1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美刀的直播营销流程解析</a:t>
            </a:r>
            <a:r>
              <a:rPr lang="en-US" sz="18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800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🔥</a:t>
            </a:r>
            <a:endParaRPr lang="en-US" sz="18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ts val="2200"/>
              </a:lnSpc>
            </a:pPr>
            <a:r>
              <a:rPr lang="zh-CN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直播板块运营搭建</a:t>
            </a:r>
            <a:r>
              <a:rPr lang="en-US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——</a:t>
            </a:r>
            <a:r>
              <a:rPr lang="zh-CN" sz="1800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达播、店播、泛播、自播</a:t>
            </a:r>
            <a:r>
              <a:rPr lang="zh-CN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的全案解读</a:t>
            </a:r>
            <a:r>
              <a:rPr lang="zh-CN" sz="1800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（案例）</a:t>
            </a:r>
            <a:endParaRPr lang="en-US" sz="1800" kern="100" dirty="0">
              <a:solidFill>
                <a:srgbClr val="C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ts val="2200"/>
              </a:lnSpc>
            </a:pPr>
            <a:r>
              <a:rPr lang="en-US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Q4</a:t>
            </a:r>
            <a:r>
              <a:rPr lang="zh-CN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官方直播红利的运用方案讲解，</a:t>
            </a:r>
            <a:r>
              <a:rPr lang="zh-CN" sz="1800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如何薅官方羊毛，降低成本</a:t>
            </a:r>
            <a:r>
              <a:rPr lang="zh-CN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？</a:t>
            </a:r>
            <a:endParaRPr lang="en-US" sz="18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ts val="2200"/>
              </a:lnSpc>
            </a:pPr>
            <a:r>
              <a:rPr lang="zh-CN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直播间投流链路及数据复盘分析，放大直播价值</a:t>
            </a:r>
            <a:endParaRPr lang="en-US" altLang="zh-CN" sz="18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0" indent="0" algn="just">
              <a:lnSpc>
                <a:spcPts val="2200"/>
              </a:lnSpc>
              <a:buNone/>
            </a:pPr>
            <a:endParaRPr lang="en-US" altLang="zh-CN" sz="18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0" lvl="0" indent="0" algn="just">
              <a:lnSpc>
                <a:spcPts val="2200"/>
              </a:lnSpc>
              <a:buNone/>
            </a:pPr>
            <a:r>
              <a:rPr lang="en-US" altLang="zh-CN" sz="18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4</a:t>
            </a:r>
            <a:r>
              <a:rPr lang="en-US" altLang="zh-CN" sz="1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.</a:t>
            </a:r>
            <a:r>
              <a:rPr lang="zh-CN" sz="1800" b="1" kern="100" dirty="0">
                <a:effectLst/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【</a:t>
            </a:r>
            <a:r>
              <a:rPr lang="zh-CN" altLang="en-US" sz="1800" b="1" kern="100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广告</a:t>
            </a:r>
            <a:r>
              <a:rPr lang="zh-CN" altLang="en-US" sz="1800" b="1" kern="100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投流</a:t>
            </a:r>
            <a:r>
              <a:rPr lang="zh-CN" sz="1800" b="1" kern="100" dirty="0">
                <a:effectLst/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】</a:t>
            </a:r>
            <a:r>
              <a:rPr lang="zh-CN" altLang="en-US" sz="1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信息流广告的算法及投放原理</a:t>
            </a:r>
            <a:r>
              <a:rPr lang="en-US" altLang="zh-CN" sz="1800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🔥</a:t>
            </a:r>
            <a:endParaRPr lang="en-US" altLang="zh-CN" sz="18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just">
              <a:lnSpc>
                <a:spcPts val="2200"/>
              </a:lnSpc>
            </a:pPr>
            <a:r>
              <a:rPr lang="zh-CN" sz="1800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信息流广告投放底层逻辑拆解及爆款投流素材打造</a:t>
            </a:r>
            <a:endParaRPr lang="en-US" altLang="zh-CN" sz="1800" kern="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just">
              <a:lnSpc>
                <a:spcPts val="2200"/>
              </a:lnSpc>
            </a:pPr>
            <a:r>
              <a:rPr lang="zh-CN" sz="1800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广告策略（一）：</a:t>
            </a:r>
            <a:r>
              <a:rPr lang="zh-CN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新品测款投放方案详解</a:t>
            </a:r>
            <a:r>
              <a:rPr lang="zh-CN" altLang="en-US" sz="18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（基于</a:t>
            </a:r>
            <a:r>
              <a:rPr lang="zh-CN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广告赛马策略</a:t>
            </a:r>
            <a:r>
              <a:rPr lang="zh-CN" altLang="en-US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，</a:t>
            </a:r>
            <a:r>
              <a:rPr lang="zh-CN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找到投产最佳平衡点</a:t>
            </a:r>
            <a:r>
              <a:rPr lang="zh-CN" altLang="en-US" sz="18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lang="en-US" altLang="zh-CN" sz="18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ts val="2200"/>
              </a:lnSpc>
            </a:pPr>
            <a:r>
              <a:rPr lang="zh-CN" sz="1800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广告策略（二）：产品扩量投放方案详解</a:t>
            </a:r>
            <a:endParaRPr lang="en-US" altLang="zh-CN" sz="18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ts val="2200"/>
              </a:lnSpc>
            </a:pPr>
            <a:r>
              <a:rPr lang="zh-CN" sz="1800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广告策略（三）：不同品类广告投放策略详解</a:t>
            </a:r>
            <a:endParaRPr lang="en-US" altLang="zh-CN" sz="1800" kern="100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just">
              <a:lnSpc>
                <a:spcPts val="2200"/>
              </a:lnSpc>
            </a:pPr>
            <a:r>
              <a:rPr lang="zh-CN" altLang="en-US" sz="1800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广告优化分析</a:t>
            </a:r>
            <a:r>
              <a:rPr lang="zh-CN" altLang="en-US" sz="1800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（案例）</a:t>
            </a:r>
            <a:endParaRPr lang="en-US" altLang="zh-CN" sz="1800" kern="100" dirty="0">
              <a:solidFill>
                <a:srgbClr val="C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just">
              <a:lnSpc>
                <a:spcPts val="2200"/>
              </a:lnSpc>
            </a:pPr>
            <a:r>
              <a:rPr lang="zh-CN" sz="1800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手把手教批量自注册返现广告户（实操）</a:t>
            </a:r>
            <a:r>
              <a:rPr lang="en-US" altLang="zh-CN" sz="1800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🔥</a:t>
            </a:r>
            <a:endParaRPr lang="en-US" sz="1800" kern="100" dirty="0">
              <a:solidFill>
                <a:srgbClr val="C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ts val="2200"/>
              </a:lnSpc>
            </a:pPr>
            <a:endParaRPr lang="en-US" sz="18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l="15645"/>
          <a:stretch>
            <a:fillRect/>
          </a:stretch>
        </p:blipFill>
        <p:spPr>
          <a:xfrm>
            <a:off x="0" y="0"/>
            <a:ext cx="4338827" cy="6642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832" y="2286571"/>
            <a:ext cx="3669161" cy="276009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第四章</a:t>
            </a:r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br>
              <a:rPr lang="en-US" altLang="zh-CN" sz="4000" b="1" dirty="0">
                <a:solidFill>
                  <a:schemeClr val="tx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</a:br>
            <a:r>
              <a:rPr lang="en-US" altLang="zh-CN" sz="3200" b="1" dirty="0">
                <a:solidFill>
                  <a:srgbClr val="00206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TK</a:t>
            </a:r>
            <a:r>
              <a:rPr lang="zh-CN" altLang="en-US" sz="3200" b="1" dirty="0">
                <a:solidFill>
                  <a:srgbClr val="00206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团队搭建，</a:t>
            </a:r>
            <a:br>
              <a:rPr lang="en-US" altLang="zh-CN" sz="3200" b="1" dirty="0">
                <a:solidFill>
                  <a:srgbClr val="00206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</a:br>
            <a:r>
              <a:rPr lang="en-US" altLang="zh-CN" sz="32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KPI</a:t>
            </a:r>
            <a:r>
              <a:rPr lang="zh-CN" altLang="en-US" sz="32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考核</a:t>
            </a:r>
            <a:br>
              <a:rPr lang="en-US" altLang="zh-CN" sz="32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</a:br>
            <a:r>
              <a:rPr lang="zh-CN" altLang="en-US" sz="32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及</a:t>
            </a:r>
            <a:r>
              <a:rPr lang="en-US" altLang="zh-CN" sz="3200" b="1" dirty="0">
                <a:solidFill>
                  <a:srgbClr val="00206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SOP</a:t>
            </a:r>
            <a:r>
              <a:rPr lang="zh-CN" altLang="en-US" sz="3200" b="1" dirty="0">
                <a:solidFill>
                  <a:srgbClr val="00206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流程管理</a:t>
            </a:r>
            <a:br>
              <a:rPr lang="zh-CN" altLang="en-US" sz="36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</a:br>
            <a:endParaRPr lang="en-US" sz="36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Content Placeholder 2"/>
          <p:cNvSpPr txBox="1"/>
          <p:nvPr/>
        </p:nvSpPr>
        <p:spPr>
          <a:xfrm>
            <a:off x="4943674" y="249860"/>
            <a:ext cx="6913494" cy="6833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CN" sz="1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</a:t>
            </a:r>
            <a:r>
              <a:rPr lang="zh-CN" altLang="en-US" sz="1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sz="1800" b="1" kern="100" dirty="0" err="1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Tiktok</a:t>
            </a:r>
            <a:r>
              <a:rPr lang="zh-CN" altLang="en-US" sz="1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团队搭建：明确优质人员招聘要点及岗位人才画像</a:t>
            </a:r>
            <a:endParaRPr lang="zh-CN" altLang="en-US" sz="18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0" indent="0" algn="just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CN" sz="18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8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常见的面试思路和考核点，辨别人才技能 </a:t>
            </a:r>
            <a:endParaRPr lang="en-US" sz="1800" b="1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just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CN" sz="1800" b="1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1800" b="1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sz="1800" b="1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BD</a:t>
            </a:r>
            <a:r>
              <a:rPr lang="zh-CN" altLang="en-US" sz="1800" b="1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</a:t>
            </a:r>
            <a:r>
              <a:rPr lang="en-US" sz="1800" b="1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CRM</a:t>
            </a:r>
            <a:r>
              <a:rPr lang="zh-CN" altLang="en-US" sz="1800" b="1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系统半自动化管理，资源分配及激励规则、绩效考核的关键性指标</a:t>
            </a:r>
            <a:r>
              <a:rPr lang="en-US" sz="1800" b="1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1800" b="1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🔥</a:t>
            </a:r>
            <a:endParaRPr lang="en-US" sz="1800" b="1" kern="1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just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CN" sz="18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18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科学设置</a:t>
            </a:r>
            <a:r>
              <a:rPr lang="en-US" altLang="zh-CN" sz="18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KPI</a:t>
            </a:r>
            <a:r>
              <a:rPr lang="zh-CN" altLang="en-US" sz="18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，提升运营精细化，定期复盘与优化</a:t>
            </a:r>
            <a:endParaRPr lang="en-US" sz="1800" b="1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Picture 5" descr="A black background with pink text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5429" y="323657"/>
            <a:ext cx="1904879" cy="58808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4240"/>
              </a:lnSpc>
              <a:spcBef>
                <a:spcPts val="600"/>
              </a:spcBef>
            </a:pPr>
            <a:r>
              <a:rPr 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首期课程好评不断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b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第二期强势回归！</a:t>
            </a:r>
            <a:endParaRPr 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6896100" y="798194"/>
            <a:ext cx="2606040" cy="1085850"/>
          </a:xfrm>
          <a:prstGeom prst="wedgeRoundRectCallout">
            <a:avLst>
              <a:gd name="adj1" fmla="val -37938"/>
              <a:gd name="adj2" fmla="val 8776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Lucas: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课程很好，能学到很多东西</a:t>
            </a:r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3450" y="1994535"/>
            <a:ext cx="5257800" cy="356870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8458200" y="2188844"/>
            <a:ext cx="3002280" cy="961390"/>
          </a:xfrm>
          <a:prstGeom prst="wedgeRoundRectCallout">
            <a:avLst>
              <a:gd name="adj1" fmla="val -91205"/>
              <a:gd name="adj2" fmla="val -818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杨总: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老师的实操深度很强，学习了很多，无槽点</a:t>
            </a:r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7589520" y="3298190"/>
            <a:ext cx="3002280" cy="961390"/>
          </a:xfrm>
          <a:prstGeom prst="wedgeRoundRectCallout">
            <a:avLst>
              <a:gd name="adj1" fmla="val -72930"/>
              <a:gd name="adj2" fmla="val -55508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南总: </a:t>
            </a:r>
            <a:r>
              <a:rPr lang="zh-CN" altLang="en-US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测试广告户就能赚回票价了，其他就不多说了</a:t>
            </a:r>
            <a:endParaRPr lang="zh-CN" altLang="en-US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7452360" y="4869180"/>
            <a:ext cx="3002280" cy="961390"/>
          </a:xfrm>
          <a:prstGeom prst="wedgeRoundRectCallout">
            <a:avLst>
              <a:gd name="adj1" fmla="val -59606"/>
              <a:gd name="adj2" fmla="val -107819"/>
              <a:gd name="adj3" fmla="val 1666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许总: 收获巨大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，提升了认知，额外补充了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30%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知识</a:t>
            </a:r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pink text&#10;&#10;Description automatically genera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35667" y="153222"/>
            <a:ext cx="1904879" cy="588083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235287" y="1700170"/>
            <a:ext cx="7886103" cy="4723490"/>
          </a:xfrm>
        </p:spPr>
        <p:txBody>
          <a:bodyPr>
            <a:normAutofit/>
          </a:bodyPr>
          <a:lstStyle/>
          <a:p>
            <a:pPr marL="36195" indent="0">
              <a:lnSpc>
                <a:spcPts val="2200"/>
              </a:lnSpc>
              <a:spcBef>
                <a:spcPts val="600"/>
              </a:spcBef>
              <a:spcAft>
                <a:spcPts val="300"/>
              </a:spcAft>
              <a:buNone/>
            </a:pPr>
            <a:r>
              <a:rPr lang="zh-CN" altLang="en-US" sz="2200" b="1" kern="10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适合谁学</a:t>
            </a:r>
            <a:r>
              <a:rPr lang="zh-CN" altLang="en-US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lang="en-US" altLang="zh-CN" sz="2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ts val="2200"/>
              </a:lnSpc>
              <a:spcBef>
                <a:spcPts val="600"/>
              </a:spcBef>
              <a:spcAft>
                <a:spcPts val="300"/>
              </a:spcAft>
            </a:pPr>
            <a:r>
              <a:rPr lang="en-US" sz="1800" kern="100" dirty="0" err="1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Tiktokshop</a:t>
            </a:r>
            <a:r>
              <a:rPr lang="zh-CN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操盘手</a:t>
            </a:r>
            <a:r>
              <a:rPr lang="en-US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/</a:t>
            </a:r>
            <a:r>
              <a:rPr lang="zh-CN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管理层</a:t>
            </a:r>
            <a:r>
              <a:rPr lang="en-US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/</a:t>
            </a:r>
            <a:r>
              <a:rPr lang="zh-CN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老板</a:t>
            </a:r>
            <a:endParaRPr lang="en-US" sz="18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ts val="2200"/>
              </a:lnSpc>
              <a:spcBef>
                <a:spcPts val="600"/>
              </a:spcBef>
              <a:spcAft>
                <a:spcPts val="300"/>
              </a:spcAft>
            </a:pPr>
            <a:r>
              <a:rPr lang="zh-CN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希望多平台布局拓量的亚马逊卖家</a:t>
            </a:r>
            <a:endParaRPr lang="en-US" sz="18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ts val="2200"/>
              </a:lnSpc>
              <a:spcBef>
                <a:spcPts val="600"/>
              </a:spcBef>
              <a:spcAft>
                <a:spcPts val="300"/>
              </a:spcAft>
            </a:pPr>
            <a:r>
              <a:rPr lang="zh-CN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希望复刻经验出海的国内抖系卖家</a:t>
            </a:r>
            <a:endParaRPr lang="en-US" sz="18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ts val="2200"/>
              </a:lnSpc>
              <a:spcBef>
                <a:spcPts val="600"/>
              </a:spcBef>
              <a:spcAft>
                <a:spcPts val="300"/>
              </a:spcAft>
            </a:pPr>
            <a:r>
              <a:rPr lang="en-US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25</a:t>
            </a:r>
            <a:r>
              <a:rPr lang="zh-CN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年全球市场拓展的中大型卖家</a:t>
            </a:r>
            <a:endParaRPr lang="en-US" altLang="zh-CN" sz="2400" b="1" kern="100" dirty="0">
              <a:solidFill>
                <a:schemeClr val="bg1"/>
              </a:solidFill>
              <a:highlight>
                <a:srgbClr val="800080"/>
              </a:highlight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6195" indent="0">
              <a:lnSpc>
                <a:spcPts val="2200"/>
              </a:lnSpc>
              <a:spcBef>
                <a:spcPts val="600"/>
              </a:spcBef>
              <a:spcAft>
                <a:spcPts val="300"/>
              </a:spcAft>
              <a:buNone/>
            </a:pPr>
            <a:endParaRPr lang="en-US" altLang="zh-CN" sz="800" b="1" kern="100" dirty="0">
              <a:solidFill>
                <a:schemeClr val="bg1"/>
              </a:solidFill>
              <a:highlight>
                <a:srgbClr val="800080"/>
              </a:highlight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6195" indent="0">
              <a:lnSpc>
                <a:spcPts val="2200"/>
              </a:lnSpc>
              <a:spcBef>
                <a:spcPts val="600"/>
              </a:spcBef>
              <a:spcAft>
                <a:spcPts val="300"/>
              </a:spcAft>
              <a:buNone/>
            </a:pPr>
            <a:r>
              <a:rPr lang="zh-CN" altLang="en-US" sz="2200" b="1" kern="100" dirty="0">
                <a:solidFill>
                  <a:schemeClr val="bg1"/>
                </a:solidFill>
                <a:highlight>
                  <a:srgbClr val="80008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课程专享资料</a:t>
            </a:r>
            <a:endParaRPr lang="en-US" altLang="zh-CN" sz="2200" b="1" kern="100" dirty="0">
              <a:solidFill>
                <a:schemeClr val="bg1"/>
              </a:solidFill>
              <a:highlight>
                <a:srgbClr val="800080"/>
              </a:highlight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21945" indent="-285750">
              <a:lnSpc>
                <a:spcPts val="2200"/>
              </a:lnSpc>
              <a:spcBef>
                <a:spcPts val="600"/>
              </a:spcBef>
              <a:spcAft>
                <a:spcPts val="300"/>
              </a:spcAft>
            </a:pPr>
            <a:r>
              <a:rPr lang="zh-CN" sz="2000" kern="100" dirty="0">
                <a:solidFill>
                  <a:srgbClr val="C00000"/>
                </a:solidFill>
                <a:effectLst/>
                <a:ea typeface="Microsoft YaHei UI" panose="020B0503020204020204" pitchFamily="34" charset="-122"/>
                <a:cs typeface="宋体" panose="02010600030101010101" pitchFamily="2" charset="-122"/>
              </a:rPr>
              <a:t>备货</a:t>
            </a:r>
            <a:r>
              <a:rPr lang="zh-CN" altLang="en-US" sz="2000" kern="100" dirty="0">
                <a:solidFill>
                  <a:srgbClr val="C00000"/>
                </a:solidFill>
                <a:ea typeface="Microsoft YaHei UI" panose="020B0503020204020204" pitchFamily="34" charset="-122"/>
                <a:cs typeface="宋体" panose="02010600030101010101" pitchFamily="2" charset="-122"/>
              </a:rPr>
              <a:t>计划和管理模版</a:t>
            </a:r>
            <a:r>
              <a:rPr lang="zh-CN" sz="2000" kern="100" dirty="0">
                <a:effectLst/>
                <a:ea typeface="Microsoft YaHei UI" panose="020B0503020204020204" pitchFamily="34" charset="-122"/>
                <a:cs typeface="宋体" panose="02010600030101010101" pitchFamily="2" charset="-122"/>
              </a:rPr>
              <a:t>（</a:t>
            </a:r>
            <a:r>
              <a:rPr lang="zh-CN" altLang="en-US" sz="2000" kern="100" dirty="0">
                <a:effectLst/>
                <a:ea typeface="Microsoft YaHei UI" panose="020B0503020204020204" pitchFamily="34" charset="-122"/>
                <a:cs typeface="宋体" panose="02010600030101010101" pitchFamily="2" charset="-122"/>
              </a:rPr>
              <a:t>不断货、不压货</a:t>
            </a:r>
            <a:r>
              <a:rPr lang="zh-CN" sz="2000" kern="100" dirty="0">
                <a:effectLst/>
                <a:ea typeface="Microsoft YaHei UI" panose="020B0503020204020204" pitchFamily="34" charset="-122"/>
                <a:cs typeface="宋体" panose="02010600030101010101" pitchFamily="2" charset="-122"/>
              </a:rPr>
              <a:t>）</a:t>
            </a:r>
            <a:endParaRPr lang="en-US" altLang="zh-CN" sz="2000" kern="100" dirty="0">
              <a:ea typeface="Microsoft YaHei UI" panose="020B0503020204020204" pitchFamily="34" charset="-122"/>
              <a:cs typeface="宋体" panose="02010600030101010101" pitchFamily="2" charset="-122"/>
            </a:endParaRPr>
          </a:p>
          <a:p>
            <a:pPr marL="321945" indent="-285750">
              <a:lnSpc>
                <a:spcPts val="2200"/>
              </a:lnSpc>
              <a:spcBef>
                <a:spcPts val="600"/>
              </a:spcBef>
              <a:spcAft>
                <a:spcPts val="300"/>
              </a:spcAft>
            </a:pPr>
            <a:r>
              <a:rPr lang="zh-CN" altLang="en-US" sz="2000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宋体" panose="02010600030101010101" pitchFamily="2" charset="-122"/>
              </a:rPr>
              <a:t>达人营销公式和表格模版</a:t>
            </a:r>
            <a:r>
              <a:rPr lang="zh-CN" altLang="en-US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宋体" panose="02010600030101010101" pitchFamily="2" charset="-122"/>
              </a:rPr>
              <a:t>（助力</a:t>
            </a:r>
            <a:r>
              <a:rPr lang="zh-CN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宋体" panose="02010600030101010101" pitchFamily="2" charset="-122"/>
              </a:rPr>
              <a:t>工具批量触达、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宋体" panose="02010600030101010101" pitchFamily="2" charset="-122"/>
                <a:cs typeface="宋体" panose="02010600030101010101" pitchFamily="2" charset="-122"/>
              </a:rPr>
              <a:t>BD</a:t>
            </a:r>
            <a:r>
              <a:rPr lang="zh-CN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宋体" panose="02010600030101010101" pitchFamily="2" charset="-122"/>
              </a:rPr>
              <a:t>分层协作、成效追踪，精细化跟进）</a:t>
            </a:r>
            <a:endParaRPr lang="en-US" altLang="zh-CN" sz="20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21945" indent="-285750">
              <a:lnSpc>
                <a:spcPts val="2200"/>
              </a:lnSpc>
              <a:spcBef>
                <a:spcPts val="600"/>
              </a:spcBef>
              <a:spcAft>
                <a:spcPts val="300"/>
              </a:spcAft>
            </a:pPr>
            <a:r>
              <a:rPr lang="zh-CN" altLang="en-US" sz="2000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宋体" panose="02010600030101010101" pitchFamily="2" charset="-122"/>
              </a:rPr>
              <a:t>达人合作</a:t>
            </a:r>
            <a:r>
              <a:rPr lang="zh-CN" sz="2000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宋体" panose="02010600030101010101" pitchFamily="2" charset="-122"/>
              </a:rPr>
              <a:t>法务模版</a:t>
            </a:r>
            <a:r>
              <a:rPr lang="zh-CN" altLang="en-US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宋体" panose="02010600030101010101" pitchFamily="2" charset="-122"/>
              </a:rPr>
              <a:t>（助力</a:t>
            </a:r>
            <a:r>
              <a:rPr lang="zh-CN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宋体" panose="02010600030101010101" pitchFamily="2" charset="-122"/>
              </a:rPr>
              <a:t>达人</a:t>
            </a:r>
            <a:r>
              <a:rPr lang="zh-CN" altLang="en-US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宋体" panose="02010600030101010101" pitchFamily="2" charset="-122"/>
              </a:rPr>
              <a:t>合作和</a:t>
            </a:r>
            <a:r>
              <a:rPr lang="zh-CN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宋体" panose="02010600030101010101" pitchFamily="2" charset="-122"/>
              </a:rPr>
              <a:t>维护</a:t>
            </a:r>
            <a:r>
              <a:rPr lang="zh-CN" altLang="en-US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宋体" panose="02010600030101010101" pitchFamily="2" charset="-122"/>
              </a:rPr>
              <a:t>）</a:t>
            </a:r>
            <a:endParaRPr lang="en-US" sz="20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088" y="2641600"/>
            <a:ext cx="325438" cy="1301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73" y="0"/>
            <a:ext cx="532660" cy="685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019" y="0"/>
            <a:ext cx="1746250" cy="6858000"/>
          </a:xfrm>
          <a:prstGeom prst="rect">
            <a:avLst/>
          </a:prstGeom>
        </p:spPr>
      </p:pic>
      <p:sp>
        <p:nvSpPr>
          <p:cNvPr id="15" name="Title 1"/>
          <p:cNvSpPr txBox="1"/>
          <p:nvPr/>
        </p:nvSpPr>
        <p:spPr>
          <a:xfrm>
            <a:off x="2761288" y="350625"/>
            <a:ext cx="7071359" cy="781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600"/>
              </a:spcBef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线下课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en-US" altLang="zh-CN" sz="24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TikTok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爆款打造全链路实战 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李老师（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18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-19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日）</a:t>
            </a:r>
            <a:endParaRPr 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08c87c3fc26d4850a3f810c9b02e17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3720" y="6220460"/>
            <a:ext cx="634365" cy="637540"/>
          </a:xfrm>
          <a:prstGeom prst="rect">
            <a:avLst/>
          </a:prstGeom>
        </p:spPr>
      </p:pic>
      <p:pic>
        <p:nvPicPr>
          <p:cNvPr id="3" name="图片 2" descr="08c87c3fc26d4850a3f810c9b02e17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180" y="6661785"/>
            <a:ext cx="195580" cy="19621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pink text&#10;&#10;Description automatically genera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98998" y="249860"/>
            <a:ext cx="1904879" cy="58808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088" y="2641600"/>
            <a:ext cx="325438" cy="130175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/>
        </p:nvGraphicFramePr>
        <p:xfrm>
          <a:off x="2384109" y="1552336"/>
          <a:ext cx="8113059" cy="4899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934363" y="340494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🔥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659857" y="175757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🔥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906078" y="519814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🔥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603557" y="354045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🔥</a:t>
            </a:r>
            <a:endParaRPr lang="en-US" dirty="0"/>
          </a:p>
        </p:txBody>
      </p:sp>
      <p:sp>
        <p:nvSpPr>
          <p:cNvPr id="13" name="Title 1"/>
          <p:cNvSpPr txBox="1"/>
          <p:nvPr/>
        </p:nvSpPr>
        <p:spPr>
          <a:xfrm>
            <a:off x="497256" y="309309"/>
            <a:ext cx="7126554" cy="781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600"/>
              </a:spcBef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线下课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en-US" altLang="zh-CN" sz="24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TikTok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爆款打造全链路实战 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李老师（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18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-19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日）</a:t>
            </a:r>
            <a:endParaRPr 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3434"/>
          </a:xfrm>
        </p:spPr>
        <p:txBody>
          <a:bodyPr>
            <a:normAutofit/>
          </a:bodyPr>
          <a:lstStyle/>
          <a:p>
            <a:r>
              <a:rPr lang="en-US" altLang="zh-CN" sz="32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Tiktok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销售数据截图：</a:t>
            </a:r>
            <a:endParaRPr 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0478" y="2173067"/>
            <a:ext cx="5452993" cy="4265522"/>
          </a:xfrm>
          <a:prstGeom prst="rect">
            <a:avLst/>
          </a:prstGeom>
        </p:spPr>
      </p:pic>
      <p:sp>
        <p:nvSpPr>
          <p:cNvPr id="7" name="Title 1"/>
          <p:cNvSpPr txBox="1"/>
          <p:nvPr/>
        </p:nvSpPr>
        <p:spPr>
          <a:xfrm>
            <a:off x="1010478" y="1109593"/>
            <a:ext cx="10343322" cy="1355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3100"/>
              </a:lnSpc>
              <a:spcBef>
                <a:spcPts val="600"/>
              </a:spcBef>
            </a:pPr>
            <a:r>
              <a:rPr lang="en-US" sz="32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</a:t>
            </a:r>
            <a:r>
              <a:rPr lang="zh-CN" sz="32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周内实现</a:t>
            </a:r>
            <a:r>
              <a:rPr lang="zh-CN" altLang="en-US" sz="32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r>
              <a:rPr lang="zh-CN" altLang="en-US" sz="3200" b="1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日</a:t>
            </a:r>
            <a:r>
              <a:rPr lang="zh-CN" sz="3200" b="1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销售额</a:t>
            </a:r>
            <a:r>
              <a:rPr lang="zh-CN" altLang="en-US" sz="3200" b="1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从</a:t>
            </a:r>
            <a:r>
              <a:rPr lang="en-US" sz="3200" b="1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$200</a:t>
            </a:r>
            <a:r>
              <a:rPr lang="zh-CN" sz="3200" b="1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提升到</a:t>
            </a:r>
            <a:r>
              <a:rPr lang="en-US" sz="3200" b="1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$5000</a:t>
            </a:r>
            <a:r>
              <a:rPr lang="en-US" altLang="zh-CN" sz="3200" b="1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+</a:t>
            </a:r>
            <a:endParaRPr lang="en-US" altLang="zh-CN" sz="3200" b="1" kern="1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ctr">
              <a:lnSpc>
                <a:spcPts val="3100"/>
              </a:lnSpc>
              <a:spcBef>
                <a:spcPts val="600"/>
              </a:spcBef>
            </a:pPr>
            <a:r>
              <a:rPr lang="en-US" altLang="zh-CN" sz="32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3</a:t>
            </a:r>
            <a:r>
              <a:rPr lang="zh-CN" altLang="en-US" sz="32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个月后，</a:t>
            </a:r>
            <a:r>
              <a:rPr lang="zh-CN" altLang="en-US" sz="3200" b="1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单店月销</a:t>
            </a:r>
            <a:r>
              <a:rPr lang="en-US" altLang="zh-CN" sz="3200" b="1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30W</a:t>
            </a:r>
            <a:r>
              <a:rPr lang="zh-CN" altLang="en-US" sz="3200" b="1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美金，</a:t>
            </a:r>
            <a:r>
              <a:rPr lang="zh-CN" sz="3200" b="1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广告</a:t>
            </a:r>
            <a:r>
              <a:rPr lang="en-US" sz="3200" b="1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ROI</a:t>
            </a:r>
            <a:r>
              <a:rPr lang="zh-CN" sz="3200" b="1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高达</a:t>
            </a:r>
            <a:r>
              <a:rPr lang="en-US" sz="3200" b="1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7</a:t>
            </a:r>
            <a:endParaRPr lang="en-US" sz="3200" b="1" kern="100" dirty="0">
              <a:solidFill>
                <a:srgbClr val="C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7036905" y="3429000"/>
            <a:ext cx="4744278" cy="2579218"/>
          </a:xfrm>
          <a:prstGeom prst="wedgeRectCallout">
            <a:avLst>
              <a:gd name="adj1" fmla="val -31757"/>
              <a:gd name="adj2" fmla="val -86168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600"/>
              </a:spcBef>
              <a:buClrTx/>
              <a:buSzTx/>
              <a:buFontTx/>
              <a:buNone/>
              <a:defRPr/>
            </a:pPr>
            <a:r>
              <a:rPr lang="en-US" sz="1800" b="1" dirty="0">
                <a:solidFill>
                  <a:sysClr val="windowText" lastClr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其他成果</a:t>
            </a:r>
            <a:r>
              <a:rPr lang="zh-CN" altLang="en-US" sz="1800" b="1" dirty="0">
                <a:solidFill>
                  <a:sysClr val="windowText" lastClr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endParaRPr lang="en-US" sz="18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ts val="2400"/>
              </a:lnSpc>
              <a:spcBef>
                <a:spcPts val="600"/>
              </a:spcBef>
              <a:defRPr/>
            </a:pPr>
            <a:r>
              <a:rPr lang="en-US" sz="1800" b="1" dirty="0">
                <a:solidFill>
                  <a:sysClr val="windowText" lastClr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&gt;</a:t>
            </a:r>
            <a:r>
              <a:rPr lang="en-US" sz="1800" b="1" dirty="0" err="1">
                <a:solidFill>
                  <a:sysClr val="windowText" lastClr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直播</a:t>
            </a:r>
            <a:r>
              <a:rPr lang="zh-CN" altLang="en-US" sz="1800" b="1" dirty="0">
                <a:solidFill>
                  <a:sysClr val="windowText" lastClr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sz="1800" dirty="0">
                <a:solidFill>
                  <a:sysClr val="windowText" lastClr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800</a:t>
            </a:r>
            <a:r>
              <a:rPr lang="zh-CN" sz="1800" dirty="0">
                <a:solidFill>
                  <a:sysClr val="windowText" lastClr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美金一场坑位费，</a:t>
            </a:r>
            <a:r>
              <a:rPr lang="zh-CN" altLang="en-US" sz="1800" dirty="0">
                <a:solidFill>
                  <a:sysClr val="windowText" lastClr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仅</a:t>
            </a:r>
            <a:r>
              <a:rPr lang="zh-CN" sz="1800" dirty="0">
                <a:solidFill>
                  <a:sysClr val="windowText" lastClr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播</a:t>
            </a:r>
            <a:r>
              <a:rPr lang="en-US" sz="1800" dirty="0">
                <a:solidFill>
                  <a:sysClr val="windowText" lastClr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lang="zh-CN" sz="1800" dirty="0">
                <a:solidFill>
                  <a:sysClr val="windowText" lastClr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个小时</a:t>
            </a:r>
            <a:r>
              <a:rPr lang="zh-CN" altLang="en-US" sz="1800" dirty="0">
                <a:solidFill>
                  <a:sysClr val="windowText" lastClr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zh-CN" sz="1800" dirty="0">
                <a:solidFill>
                  <a:sysClr val="windowText" lastClr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产出</a:t>
            </a:r>
            <a:r>
              <a:rPr lang="en-US" sz="2000" b="1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5000</a:t>
            </a:r>
            <a:r>
              <a:rPr lang="zh-CN" sz="2000" b="1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美金</a:t>
            </a:r>
            <a:endParaRPr lang="en-US" altLang="zh-CN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ts val="2400"/>
              </a:lnSpc>
              <a:spcBef>
                <a:spcPts val="600"/>
              </a:spcBef>
              <a:defRPr/>
            </a:pPr>
            <a:r>
              <a:rPr lang="en-US" sz="1800" b="1" dirty="0">
                <a:solidFill>
                  <a:sysClr val="windowText" lastClr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&gt;</a:t>
            </a:r>
            <a:r>
              <a:rPr lang="en-US" sz="1800" b="1" dirty="0" err="1">
                <a:solidFill>
                  <a:sysClr val="windowText" lastClr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直播</a:t>
            </a:r>
            <a:r>
              <a:rPr lang="zh-CN" altLang="en-US" sz="1800" b="1" dirty="0">
                <a:solidFill>
                  <a:sysClr val="windowText" lastClr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zh-CN" sz="1800" dirty="0">
                <a:solidFill>
                  <a:sysClr val="windowText" lastClr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店播</a:t>
            </a:r>
            <a:r>
              <a:rPr lang="zh-CN" altLang="en-US" sz="1800" dirty="0">
                <a:solidFill>
                  <a:sysClr val="windowText" lastClr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zh-CN" sz="1800" dirty="0">
                <a:solidFill>
                  <a:sysClr val="windowText" lastClr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在国内播</a:t>
            </a:r>
            <a:r>
              <a:rPr lang="zh-CN" altLang="en-US" sz="1800" dirty="0">
                <a:solidFill>
                  <a:sysClr val="windowText" lastClr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zh-CN" sz="1800" dirty="0">
                <a:solidFill>
                  <a:sysClr val="windowText" lastClr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平均一个主播</a:t>
            </a:r>
            <a:r>
              <a:rPr lang="en-US" sz="1800" dirty="0">
                <a:solidFill>
                  <a:sysClr val="windowText" lastClr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6-8 </a:t>
            </a:r>
            <a:r>
              <a:rPr lang="zh-CN" sz="1800" dirty="0">
                <a:solidFill>
                  <a:sysClr val="windowText" lastClr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小时</a:t>
            </a:r>
            <a:r>
              <a:rPr lang="zh-CN" altLang="en-US" sz="18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zh-CN" sz="1800" dirty="0">
                <a:solidFill>
                  <a:sysClr val="windowText" lastClr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也能卖</a:t>
            </a:r>
            <a:r>
              <a:rPr lang="en-US" sz="2000" b="1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3-4k</a:t>
            </a:r>
            <a:r>
              <a:rPr lang="zh-CN" sz="2000" b="1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美金</a:t>
            </a:r>
            <a:endParaRPr lang="en-US" altLang="zh-CN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ts val="2400"/>
              </a:lnSpc>
              <a:spcBef>
                <a:spcPts val="600"/>
              </a:spcBef>
              <a:defRPr/>
            </a:pPr>
            <a:r>
              <a:rPr lang="en-US" sz="1800" b="1" dirty="0">
                <a:solidFill>
                  <a:sysClr val="windowText" lastClr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&gt;</a:t>
            </a:r>
            <a:r>
              <a:rPr lang="zh-CN" sz="1800" b="1" dirty="0">
                <a:solidFill>
                  <a:sysClr val="windowText" lastClr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黑五</a:t>
            </a:r>
            <a:r>
              <a:rPr lang="zh-CN" altLang="en-US" sz="1800" b="1" dirty="0">
                <a:solidFill>
                  <a:sysClr val="windowText" lastClr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数据：</a:t>
            </a:r>
            <a:r>
              <a:rPr lang="zh-CN" altLang="en-US" sz="1800" dirty="0">
                <a:solidFill>
                  <a:sysClr val="windowText" lastClr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一个</a:t>
            </a:r>
            <a:r>
              <a:rPr lang="zh-CN" sz="1800" dirty="0">
                <a:solidFill>
                  <a:sysClr val="windowText" lastClr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店铺单天</a:t>
            </a:r>
            <a:r>
              <a:rPr lang="en-US" sz="2000" b="1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3w</a:t>
            </a:r>
            <a:r>
              <a:rPr lang="zh-CN" sz="2000" b="1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美金</a:t>
            </a:r>
            <a:r>
              <a:rPr lang="en-US" altLang="zh-CN" sz="2000" b="1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+</a:t>
            </a:r>
            <a:r>
              <a:rPr lang="en-US" sz="2000" b="1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sz="1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"/>
          <a:srcRect l="15645"/>
          <a:stretch>
            <a:fillRect/>
          </a:stretch>
        </p:blipFill>
        <p:spPr>
          <a:xfrm>
            <a:off x="-1" y="293840"/>
            <a:ext cx="4338827" cy="6642100"/>
          </a:xfrm>
          <a:prstGeom prst="rect">
            <a:avLst/>
          </a:prstGeom>
        </p:spPr>
      </p:pic>
      <p:sp>
        <p:nvSpPr>
          <p:cNvPr id="15" name="Title 1"/>
          <p:cNvSpPr txBox="1"/>
          <p:nvPr/>
        </p:nvSpPr>
        <p:spPr>
          <a:xfrm>
            <a:off x="264534" y="2161409"/>
            <a:ext cx="3669161" cy="2760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第一章</a:t>
            </a:r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br>
              <a:rPr lang="en-US" altLang="zh-CN" sz="40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</a:br>
            <a:r>
              <a:rPr lang="zh-CN" altLang="en-US" sz="32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超强</a:t>
            </a:r>
            <a:r>
              <a:rPr lang="en-US" altLang="zh-CN" sz="32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TK</a:t>
            </a:r>
            <a:r>
              <a:rPr lang="zh-CN" altLang="en-US" sz="32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选品方法 </a:t>
            </a:r>
            <a:endParaRPr lang="en-US" altLang="zh-CN" sz="32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32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&amp;</a:t>
            </a:r>
            <a:r>
              <a:rPr lang="zh-CN" altLang="en-US" sz="32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快速测款步骤</a:t>
            </a:r>
            <a:endParaRPr lang="en-US" altLang="zh-CN" sz="32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Content Placeholder 2"/>
          <p:cNvSpPr txBox="1"/>
          <p:nvPr/>
        </p:nvSpPr>
        <p:spPr>
          <a:xfrm>
            <a:off x="4592140" y="746575"/>
            <a:ext cx="7554140" cy="56354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ts val="2200"/>
              </a:lnSpc>
              <a:buAutoNum type="arabicPeriod"/>
            </a:pPr>
            <a:endParaRPr lang="en-US" altLang="zh-CN" sz="18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0" indent="0" algn="just">
              <a:lnSpc>
                <a:spcPts val="2200"/>
              </a:lnSpc>
              <a:buNone/>
            </a:pPr>
            <a:r>
              <a:rPr lang="en-US" altLang="zh-CN" sz="1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1.</a:t>
            </a:r>
            <a:r>
              <a:rPr lang="zh-CN" altLang="en-US" sz="1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大卖都在使用的选品方法详解，站在巨人的肩上看得更远</a:t>
            </a:r>
            <a:endParaRPr lang="en-US" altLang="zh-CN" sz="18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0" indent="0" algn="just">
              <a:lnSpc>
                <a:spcPts val="2200"/>
              </a:lnSpc>
              <a:buNone/>
            </a:pPr>
            <a:r>
              <a:rPr lang="en-US" altLang="zh-CN" sz="18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2.</a:t>
            </a:r>
            <a:r>
              <a:rPr lang="zh-CN" altLang="en-US" sz="18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验证成功的</a:t>
            </a:r>
            <a:r>
              <a:rPr lang="zh-CN" sz="1800" b="1" kern="100" dirty="0">
                <a:effectLst/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四</a:t>
            </a:r>
            <a:r>
              <a:rPr lang="zh-CN" altLang="en-US" sz="1800" b="1" kern="100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大</a:t>
            </a:r>
            <a:r>
              <a:rPr lang="zh-CN" sz="1800" b="1" kern="100" dirty="0">
                <a:effectLst/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选品模型剖析</a:t>
            </a:r>
            <a:r>
              <a:rPr lang="zh-CN" sz="1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，助力</a:t>
            </a:r>
            <a:r>
              <a:rPr lang="en-US" sz="1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25</a:t>
            </a:r>
            <a:r>
              <a:rPr lang="zh-CN" sz="1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年实现弯道超车</a:t>
            </a:r>
            <a:endParaRPr lang="en-US" altLang="zh-CN" sz="18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just">
              <a:lnSpc>
                <a:spcPts val="2200"/>
              </a:lnSpc>
            </a:pPr>
            <a:r>
              <a:rPr lang="zh-CN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白牌的爆品选品法</a:t>
            </a:r>
            <a:r>
              <a:rPr lang="zh-CN" altLang="en-US" sz="18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：</a:t>
            </a:r>
            <a:r>
              <a:rPr lang="zh-CN" sz="1800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高销售，无利润，如何盈利避坑</a:t>
            </a:r>
            <a:r>
              <a:rPr lang="en-US" altLang="zh-CN" sz="1800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?</a:t>
            </a:r>
            <a:r>
              <a:rPr lang="zh-CN" altLang="en-US" sz="1800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（案例</a:t>
            </a:r>
            <a:r>
              <a:rPr lang="en-US" altLang="zh-CN" sz="1800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: </a:t>
            </a:r>
            <a:r>
              <a:rPr lang="zh-CN" altLang="en-US" sz="1800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个护）</a:t>
            </a:r>
            <a:r>
              <a:rPr lang="en-US" altLang="zh-CN" sz="1800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🔥</a:t>
            </a:r>
            <a:endParaRPr lang="en-US" altLang="zh-CN" sz="1800" kern="1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ts val="2200"/>
              </a:lnSpc>
            </a:pPr>
            <a:r>
              <a:rPr lang="zh-CN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品牌</a:t>
            </a:r>
            <a:r>
              <a:rPr lang="zh-CN" altLang="en-US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规划</a:t>
            </a:r>
            <a:r>
              <a:rPr lang="zh-CN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选品法：</a:t>
            </a:r>
            <a:r>
              <a:rPr lang="zh-CN" sz="1800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如何做到日出上千单</a:t>
            </a:r>
            <a:r>
              <a:rPr lang="zh-CN" altLang="en-US" sz="1800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（案例</a:t>
            </a:r>
            <a:r>
              <a:rPr lang="en-US" altLang="zh-CN" sz="1800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: </a:t>
            </a:r>
            <a:r>
              <a:rPr lang="zh-CN" altLang="en-US" sz="1800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家居</a:t>
            </a:r>
            <a:r>
              <a:rPr lang="zh-CN" altLang="en-US" sz="1800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）</a:t>
            </a:r>
            <a:r>
              <a:rPr lang="en-US" altLang="zh-CN" sz="1800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🔥</a:t>
            </a:r>
            <a:endParaRPr lang="en-US" altLang="zh-CN" sz="1800" kern="1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just">
              <a:lnSpc>
                <a:spcPts val="2200"/>
              </a:lnSpc>
            </a:pPr>
            <a:r>
              <a:rPr lang="zh-CN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定制赛道</a:t>
            </a:r>
            <a:r>
              <a:rPr lang="zh-CN" altLang="en-US" sz="18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：</a:t>
            </a:r>
            <a:r>
              <a:rPr lang="zh-CN" sz="1800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日出</a:t>
            </a:r>
            <a:r>
              <a:rPr lang="en-US" sz="1800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200</a:t>
            </a:r>
            <a:r>
              <a:rPr lang="zh-CN" sz="1800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单，高利润，确保健康资金流</a:t>
            </a:r>
            <a:r>
              <a:rPr lang="zh-CN" altLang="en-US" sz="1800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（案例</a:t>
            </a:r>
            <a:r>
              <a:rPr lang="en-US" altLang="zh-CN" sz="1800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: DIY</a:t>
            </a:r>
            <a:r>
              <a:rPr lang="zh-CN" altLang="en-US" sz="1800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产品）</a:t>
            </a:r>
            <a:r>
              <a:rPr lang="en-US" altLang="zh-CN" sz="1800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🔥</a:t>
            </a:r>
            <a:endParaRPr lang="en-US" altLang="zh-CN" sz="1800" kern="100" dirty="0">
              <a:solidFill>
                <a:srgbClr val="C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just">
              <a:lnSpc>
                <a:spcPts val="2200"/>
              </a:lnSpc>
            </a:pPr>
            <a:r>
              <a:rPr lang="en-US" sz="1800" kern="100" dirty="0" err="1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大件商品选品法</a:t>
            </a:r>
            <a:r>
              <a:rPr lang="zh-CN" altLang="en-US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zh-CN" altLang="en-US" sz="1800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另辟蹊径，探究新机会</a:t>
            </a:r>
            <a:endParaRPr lang="en-US" sz="18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indent="0" algn="just">
              <a:lnSpc>
                <a:spcPts val="2200"/>
              </a:lnSpc>
              <a:buNone/>
            </a:pPr>
            <a:r>
              <a:rPr lang="en-US" altLang="zh-CN" sz="18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3.</a:t>
            </a:r>
            <a:r>
              <a:rPr lang="zh-CN" altLang="en-US" sz="18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r>
              <a:rPr lang="en-US" sz="1800" b="1" kern="100" dirty="0">
                <a:effectLst/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AI</a:t>
            </a:r>
            <a:r>
              <a:rPr lang="zh-CN" sz="1800" b="1" kern="100" dirty="0">
                <a:effectLst/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赋能</a:t>
            </a:r>
            <a:r>
              <a:rPr lang="zh-CN" sz="1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，降本增效，加速潜力爆款产出</a:t>
            </a:r>
            <a:r>
              <a:rPr lang="zh-CN" sz="1800" b="1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（</a:t>
            </a:r>
            <a:r>
              <a:rPr lang="zh-CN" altLang="en-US" sz="1800" b="1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案例</a:t>
            </a:r>
            <a:r>
              <a:rPr lang="zh-CN" sz="1800" b="1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）</a:t>
            </a:r>
            <a:endParaRPr lang="en-US" altLang="zh-CN" sz="1800" b="1" kern="100" dirty="0">
              <a:solidFill>
                <a:srgbClr val="C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0" indent="0" algn="just">
              <a:lnSpc>
                <a:spcPts val="2200"/>
              </a:lnSpc>
              <a:buNone/>
            </a:pPr>
            <a:r>
              <a:rPr lang="en-US" altLang="zh-CN" sz="1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4.</a:t>
            </a:r>
            <a:r>
              <a:rPr lang="zh-CN" altLang="en-US" sz="1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r>
              <a:rPr lang="en-US" sz="1800" b="1" kern="100" dirty="0" err="1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Tiktok</a:t>
            </a:r>
            <a:r>
              <a:rPr lang="zh-CN" sz="1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测款的操作逻辑和具体流程详解</a:t>
            </a:r>
            <a:r>
              <a:rPr lang="zh-CN" altLang="en-US" sz="18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r>
              <a:rPr lang="en-US" altLang="zh-CN" sz="1800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🔥</a:t>
            </a:r>
            <a:endParaRPr lang="en-US" sz="18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ts val="2200"/>
              </a:lnSpc>
            </a:pPr>
            <a:r>
              <a:rPr lang="zh-CN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低成本自然流铺货测品法</a:t>
            </a:r>
            <a:r>
              <a:rPr lang="zh-CN" altLang="en-US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、</a:t>
            </a:r>
            <a:r>
              <a:rPr lang="zh-CN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商品卡投流</a:t>
            </a:r>
            <a:endParaRPr lang="en-US" sz="18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ts val="2200"/>
              </a:lnSpc>
            </a:pPr>
            <a:r>
              <a:rPr lang="zh-CN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短视频测品法（爆款短视频搬运、</a:t>
            </a:r>
            <a:r>
              <a:rPr lang="en-US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AI</a:t>
            </a:r>
            <a:r>
              <a:rPr lang="zh-CN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生成短视频</a:t>
            </a:r>
            <a:r>
              <a:rPr lang="en-US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/</a:t>
            </a:r>
            <a:r>
              <a:rPr lang="zh-CN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轮播图）</a:t>
            </a:r>
            <a:endParaRPr lang="en-US" altLang="zh-CN" sz="18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just">
              <a:lnSpc>
                <a:spcPts val="2200"/>
              </a:lnSpc>
            </a:pPr>
            <a:r>
              <a:rPr lang="zh-CN" altLang="en-US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矩阵号精准人群测品，真实数据选品法，上架即畅销</a:t>
            </a:r>
            <a:endParaRPr lang="en-US" altLang="zh-CN" sz="18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0" indent="0" algn="just">
              <a:lnSpc>
                <a:spcPts val="2200"/>
              </a:lnSpc>
              <a:buNone/>
            </a:pPr>
            <a:endParaRPr lang="en-US" sz="18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" name="Picture 5" descr="A black background with pink text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5429" y="323657"/>
            <a:ext cx="1904879" cy="58808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l="15645"/>
          <a:stretch>
            <a:fillRect/>
          </a:stretch>
        </p:blipFill>
        <p:spPr>
          <a:xfrm>
            <a:off x="0" y="273050"/>
            <a:ext cx="4338827" cy="6642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017" y="2332291"/>
            <a:ext cx="3939988" cy="276009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第二章</a:t>
            </a:r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br>
              <a:rPr lang="en-US" altLang="zh-CN" sz="4000" b="1" dirty="0">
                <a:solidFill>
                  <a:schemeClr val="tx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</a:br>
            <a:r>
              <a:rPr lang="zh-CN" altLang="en-US" sz="3200" b="1" dirty="0">
                <a:solidFill>
                  <a:srgbClr val="00206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数据分析</a:t>
            </a:r>
            <a:r>
              <a:rPr lang="zh-CN" altLang="en-US" sz="32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、诊断</a:t>
            </a:r>
            <a:br>
              <a:rPr lang="en-US" altLang="zh-CN" sz="32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</a:br>
            <a:r>
              <a:rPr lang="zh-CN" altLang="en-US" sz="32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提效与趋势赛道</a:t>
            </a:r>
            <a:br>
              <a:rPr lang="zh-CN" altLang="en-US" sz="32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</a:br>
            <a:endParaRPr lang="en-US" sz="36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Content Placeholder 2"/>
          <p:cNvSpPr txBox="1"/>
          <p:nvPr/>
        </p:nvSpPr>
        <p:spPr>
          <a:xfrm>
            <a:off x="4313775" y="273050"/>
            <a:ext cx="7653435" cy="6833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200"/>
              </a:lnSpc>
              <a:buNone/>
            </a:pPr>
            <a:r>
              <a:rPr lang="en-US" altLang="zh-CN" sz="1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1.</a:t>
            </a:r>
            <a:r>
              <a:rPr lang="zh-CN" altLang="en-US" sz="1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r>
              <a:rPr lang="zh-CN" sz="1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多维度解读</a:t>
            </a:r>
            <a:r>
              <a:rPr lang="en-US" sz="1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Analytics/Account</a:t>
            </a:r>
            <a:r>
              <a:rPr lang="zh-CN" altLang="en-US" sz="1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r>
              <a:rPr lang="en-US" sz="1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Health/Growth/Product/</a:t>
            </a:r>
            <a:endParaRPr lang="en-US" sz="18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0" indent="0">
              <a:lnSpc>
                <a:spcPts val="2200"/>
              </a:lnSpc>
              <a:buNone/>
            </a:pPr>
            <a:r>
              <a:rPr lang="en-US" sz="1800" b="1" kern="100" dirty="0" err="1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Academy等</a:t>
            </a:r>
            <a:r>
              <a:rPr lang="zh-CN" sz="1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板块</a:t>
            </a:r>
            <a:endParaRPr lang="en-US" sz="18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indent="0">
              <a:lnSpc>
                <a:spcPts val="2200"/>
              </a:lnSpc>
              <a:buNone/>
            </a:pPr>
            <a:r>
              <a:rPr lang="en-US" altLang="zh-CN" sz="1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2.</a:t>
            </a:r>
            <a:r>
              <a:rPr lang="zh-CN" altLang="en-US" sz="1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r>
              <a:rPr lang="zh-CN" sz="1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数据量化流量缺口，明确市场定位与机会，提升运营效率与效果</a:t>
            </a:r>
            <a:endParaRPr lang="en-US" sz="18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indent="0">
              <a:lnSpc>
                <a:spcPts val="2200"/>
              </a:lnSpc>
              <a:buNone/>
            </a:pPr>
            <a:r>
              <a:rPr lang="en-US" altLang="zh-CN" sz="1800" b="1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3.</a:t>
            </a:r>
            <a:r>
              <a:rPr lang="zh-CN" altLang="en-US" sz="1800" b="1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r>
              <a:rPr lang="zh-CN" sz="1800" b="1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科学制定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GMV</a:t>
            </a:r>
            <a:r>
              <a:rPr lang="zh-CN" sz="1800" b="1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提升全案，数据驱动优化，精准定位问题，增效降本</a:t>
            </a:r>
            <a:r>
              <a:rPr lang="en-US" altLang="zh-CN" sz="1800" b="1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🔥</a:t>
            </a:r>
            <a:endParaRPr lang="en-US" sz="1800" b="1" kern="100" dirty="0">
              <a:solidFill>
                <a:srgbClr val="C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</a:pPr>
            <a:r>
              <a:rPr lang="zh-CN" sz="1800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数据自检，对比大盘，定位问题所在</a:t>
            </a:r>
            <a:endParaRPr lang="en-US" sz="18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</a:pPr>
            <a:r>
              <a:rPr lang="zh-CN" sz="1800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曝光不足，如何放量？如何快速辨别爆款达人，确保履约率？</a:t>
            </a:r>
            <a:endParaRPr lang="en-US" sz="18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</a:pPr>
            <a:r>
              <a:rPr lang="zh-CN" sz="1800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如何不借助工具的情况下，通过数据判断达人产出内容的优质性？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  </a:t>
            </a:r>
            <a:endParaRPr lang="en-US" sz="18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</a:pPr>
            <a:r>
              <a:rPr lang="zh-CN" sz="1800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优质素材如何放量，怎么控制投产比？</a:t>
            </a:r>
            <a:endParaRPr lang="en-US" altLang="zh-CN" sz="1800" kern="100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0" lvl="0" indent="0">
              <a:lnSpc>
                <a:spcPts val="2200"/>
              </a:lnSpc>
              <a:buNone/>
            </a:pPr>
            <a:r>
              <a:rPr lang="en-US" altLang="zh-CN" sz="1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4.</a:t>
            </a:r>
            <a:r>
              <a:rPr lang="zh-CN" altLang="en-US" sz="1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r>
              <a:rPr lang="en-US" sz="1800" b="1" kern="100" dirty="0" err="1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Tiktok</a:t>
            </a:r>
            <a:r>
              <a:rPr lang="zh-CN" sz="1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运营进阶玩法</a:t>
            </a:r>
            <a:endParaRPr lang="en-US" sz="18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</a:pPr>
            <a:r>
              <a:rPr lang="zh-CN" sz="1800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纯商品卡玩法详解，抢占流量坑位，快速冷启动</a:t>
            </a:r>
            <a:r>
              <a:rPr lang="en-US" altLang="zh-CN" sz="1800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r>
              <a:rPr lang="en-US" altLang="zh-CN" sz="1800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(</a:t>
            </a:r>
            <a:r>
              <a:rPr lang="zh-CN" sz="1800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案例</a:t>
            </a:r>
            <a:r>
              <a:rPr lang="en-US" altLang="zh-CN" sz="1800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: </a:t>
            </a:r>
            <a:r>
              <a:rPr lang="zh-CN" sz="1800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首月日销</a:t>
            </a:r>
            <a:r>
              <a:rPr lang="en-US" sz="1800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300</a:t>
            </a:r>
            <a:r>
              <a:rPr lang="zh-CN" sz="1800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单）</a:t>
            </a:r>
            <a:endParaRPr lang="en-US" sz="1800" kern="100" dirty="0">
              <a:solidFill>
                <a:srgbClr val="C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</a:pPr>
            <a:r>
              <a:rPr lang="zh-CN" sz="1800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纯自然流玩法详解，</a:t>
            </a:r>
            <a:r>
              <a:rPr lang="zh-CN" altLang="en-US" sz="180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内容场爆款短视频自然流出单</a:t>
            </a:r>
            <a:endParaRPr lang="en-US" altLang="zh-CN" sz="18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</a:pPr>
            <a:r>
              <a:rPr lang="zh-CN" sz="1800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个人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SOHO</a:t>
            </a:r>
            <a:r>
              <a:rPr lang="zh-CN" sz="1800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玩法（无货源、无店铺）</a:t>
            </a:r>
            <a:r>
              <a:rPr lang="zh-CN" altLang="en-US" sz="1800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，通过达人号获取商品佣金，新手副业友好</a:t>
            </a:r>
            <a:endParaRPr lang="en-US" sz="18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indent="0">
              <a:lnSpc>
                <a:spcPts val="2200"/>
              </a:lnSpc>
              <a:buNone/>
            </a:pPr>
            <a:r>
              <a:rPr lang="en-US" altLang="zh-CN" sz="1800" b="1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5</a:t>
            </a:r>
            <a:r>
              <a:rPr lang="en-US" altLang="zh-CN" sz="1800" b="1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.</a:t>
            </a:r>
            <a:r>
              <a:rPr lang="zh-CN" altLang="en-US" sz="1800" b="1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解析</a:t>
            </a:r>
            <a:r>
              <a:rPr lang="en-US" altLang="zh-CN" sz="1800" b="1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25</a:t>
            </a:r>
            <a:r>
              <a:rPr lang="zh-CN" altLang="en-US" sz="1800" b="1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年官方政策及新年冲刺赛道选择，抓住成为大卖的最后机遇</a:t>
            </a:r>
            <a:r>
              <a:rPr lang="zh-CN" altLang="en-US" sz="1800" b="1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？</a:t>
            </a:r>
            <a:r>
              <a:rPr lang="en-US" altLang="zh-CN" sz="1800" b="1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🔥</a:t>
            </a:r>
            <a:endParaRPr lang="en-US" sz="1800" b="1" kern="100" dirty="0">
              <a:solidFill>
                <a:srgbClr val="C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6" name="Picture 15" descr="A black background with pink text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5429" y="323657"/>
            <a:ext cx="1904879" cy="58808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"/>
          <a:srcRect l="15645"/>
          <a:stretch>
            <a:fillRect/>
          </a:stretch>
        </p:blipFill>
        <p:spPr>
          <a:xfrm>
            <a:off x="0" y="0"/>
            <a:ext cx="4338827" cy="6642100"/>
          </a:xfrm>
          <a:prstGeom prst="rect">
            <a:avLst/>
          </a:prstGeom>
        </p:spPr>
      </p:pic>
      <p:pic>
        <p:nvPicPr>
          <p:cNvPr id="7" name="Picture 6" descr="A black background with pink text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8998" y="249860"/>
            <a:ext cx="1904879" cy="588083"/>
          </a:xfrm>
          <a:prstGeom prst="rect">
            <a:avLst/>
          </a:prstGeom>
        </p:spPr>
      </p:pic>
      <p:sp>
        <p:nvSpPr>
          <p:cNvPr id="15" name="Title 1"/>
          <p:cNvSpPr txBox="1"/>
          <p:nvPr/>
        </p:nvSpPr>
        <p:spPr>
          <a:xfrm>
            <a:off x="264534" y="2132078"/>
            <a:ext cx="3669161" cy="2760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第三章</a:t>
            </a:r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br>
              <a:rPr lang="en-US" altLang="zh-CN" sz="40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</a:br>
            <a:r>
              <a:rPr lang="zh-CN" altLang="en-US" sz="32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进阶运营技巧，</a:t>
            </a:r>
            <a:endParaRPr lang="en-US" altLang="zh-CN" sz="32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zh-CN" altLang="en-US" sz="32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锁定</a:t>
            </a:r>
            <a:r>
              <a:rPr lang="en-US" altLang="zh-CN" sz="32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GMV</a:t>
            </a:r>
            <a:r>
              <a:rPr lang="zh-CN" altLang="en-US" sz="32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增长</a:t>
            </a:r>
            <a:endParaRPr lang="en-US" altLang="zh-CN" sz="32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zh-CN" altLang="en-US" sz="32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最优组合拳（上）</a:t>
            </a:r>
            <a:endParaRPr lang="en-US" altLang="zh-CN" sz="32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Content Placeholder 2"/>
          <p:cNvSpPr txBox="1"/>
          <p:nvPr/>
        </p:nvSpPr>
        <p:spPr>
          <a:xfrm>
            <a:off x="4603361" y="249860"/>
            <a:ext cx="7324105" cy="6833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lnSpc>
                <a:spcPts val="2200"/>
              </a:lnSpc>
              <a:buNone/>
            </a:pPr>
            <a:r>
              <a:rPr lang="en-US" altLang="zh-CN" sz="1800" b="1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</a:t>
            </a:r>
            <a:r>
              <a:rPr lang="en-US" altLang="zh-CN" sz="1800" b="1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.</a:t>
            </a:r>
            <a:r>
              <a:rPr lang="zh-CN" sz="1800" b="1" kern="1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【达人营销】</a:t>
            </a:r>
            <a:r>
              <a:rPr lang="zh-CN" sz="1800" b="1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达人建联及营销手段，如何最大化达人价值</a:t>
            </a:r>
            <a:endParaRPr lang="en-US" sz="18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ts val="2200"/>
              </a:lnSpc>
            </a:pPr>
            <a:r>
              <a:rPr lang="en-US" sz="1800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Promote</a:t>
            </a:r>
            <a:r>
              <a:rPr lang="zh-CN" sz="1800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倒推法快速锁爆款达人思路（自创）</a:t>
            </a:r>
            <a:r>
              <a:rPr lang="en-US" altLang="zh-CN" sz="1800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🔥🔥</a:t>
            </a:r>
            <a:endParaRPr lang="en-US" altLang="zh-CN" sz="1800" kern="100" dirty="0">
              <a:solidFill>
                <a:srgbClr val="C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just">
              <a:lnSpc>
                <a:spcPts val="2200"/>
              </a:lnSpc>
            </a:pPr>
            <a:r>
              <a:rPr lang="zh-CN" altLang="en-US" sz="180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如何高效破冰，培养聊天感，通过人性的维度，深度建联亲密达人</a:t>
            </a:r>
            <a:endParaRPr lang="en-US" sz="1800" kern="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ts val="2200"/>
              </a:lnSpc>
            </a:pPr>
            <a:r>
              <a:rPr lang="zh-CN" sz="1800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工具批量触达、</a:t>
            </a:r>
            <a:r>
              <a:rPr lang="zh-CN" altLang="en-US" sz="1800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矩阵小号建联、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BD</a:t>
            </a:r>
            <a:r>
              <a:rPr lang="zh-CN" altLang="en-US" sz="1800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分层协作、飞书自动化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CRM</a:t>
            </a:r>
            <a:r>
              <a:rPr lang="zh-CN" altLang="en-US" sz="1800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成效追踪，</a:t>
            </a:r>
            <a:r>
              <a:rPr lang="zh-CN" sz="1800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精细化跟进</a:t>
            </a:r>
            <a:r>
              <a:rPr lang="zh-CN" sz="1800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（送公式和表格模版）</a:t>
            </a:r>
            <a:r>
              <a:rPr lang="en-US" altLang="zh-CN" sz="1800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🔥</a:t>
            </a:r>
            <a:endParaRPr lang="en-US" sz="1800" kern="100" dirty="0">
              <a:solidFill>
                <a:srgbClr val="C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ts val="2200"/>
              </a:lnSpc>
            </a:pPr>
            <a:r>
              <a:rPr lang="zh-CN" sz="1800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达人维护和复利</a:t>
            </a:r>
            <a:r>
              <a:rPr lang="zh-CN" altLang="en-US" sz="1800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，</a:t>
            </a:r>
            <a:r>
              <a:rPr lang="zh-CN" sz="1800" kern="100" dirty="0">
                <a:solidFill>
                  <a:srgbClr val="000000"/>
                </a:solidFill>
                <a:effectLst/>
                <a:ea typeface="Microsoft YaHei UI" panose="020B0503020204020204" pitchFamily="34" charset="-122"/>
                <a:cs typeface="宋体" panose="02010600030101010101" pitchFamily="2" charset="-122"/>
              </a:rPr>
              <a:t>如何做到平均</a:t>
            </a:r>
            <a:r>
              <a:rPr lang="zh-CN" sz="1800" kern="100" dirty="0">
                <a:solidFill>
                  <a:srgbClr val="C00000"/>
                </a:solidFill>
                <a:effectLst/>
                <a:ea typeface="Microsoft YaHei UI" panose="020B0503020204020204" pitchFamily="34" charset="-122"/>
                <a:cs typeface="宋体" panose="02010600030101010101" pitchFamily="2" charset="-122"/>
              </a:rPr>
              <a:t>一个样品产出</a:t>
            </a:r>
            <a:r>
              <a:rPr lang="en-US" sz="1800" kern="100" dirty="0">
                <a:solidFill>
                  <a:srgbClr val="C00000"/>
                </a:solidFill>
                <a:effectLst/>
                <a:latin typeface="Microsoft YaHei UI" panose="020B0503020204020204" pitchFamily="34" charset="-122"/>
                <a:cs typeface="宋体" panose="02010600030101010101" pitchFamily="2" charset="-122"/>
              </a:rPr>
              <a:t>3</a:t>
            </a:r>
            <a:r>
              <a:rPr lang="zh-CN" sz="1800" kern="100" dirty="0">
                <a:solidFill>
                  <a:srgbClr val="C00000"/>
                </a:solidFill>
                <a:effectLst/>
                <a:ea typeface="Microsoft YaHei UI" panose="020B0503020204020204" pitchFamily="34" charset="-122"/>
                <a:cs typeface="宋体" panose="02010600030101010101" pitchFamily="2" charset="-122"/>
              </a:rPr>
              <a:t>个短视频</a:t>
            </a:r>
            <a:r>
              <a:rPr lang="en-US" sz="1800" kern="100" dirty="0">
                <a:solidFill>
                  <a:srgbClr val="C00000"/>
                </a:solidFill>
                <a:effectLst/>
                <a:latin typeface="Microsoft YaHei UI" panose="020B0503020204020204" pitchFamily="34" charset="-122"/>
                <a:cs typeface="宋体" panose="02010600030101010101" pitchFamily="2" charset="-122"/>
              </a:rPr>
              <a:t>+1</a:t>
            </a:r>
            <a:r>
              <a:rPr lang="zh-CN" sz="1800" kern="100" dirty="0">
                <a:solidFill>
                  <a:srgbClr val="C00000"/>
                </a:solidFill>
                <a:effectLst/>
                <a:ea typeface="Microsoft YaHei UI" panose="020B0503020204020204" pitchFamily="34" charset="-122"/>
                <a:cs typeface="宋体" panose="02010600030101010101" pitchFamily="2" charset="-122"/>
              </a:rPr>
              <a:t>场直播</a:t>
            </a:r>
            <a:r>
              <a:rPr lang="zh-CN" sz="1800" kern="100" dirty="0">
                <a:solidFill>
                  <a:srgbClr val="000000"/>
                </a:solidFill>
                <a:effectLst/>
                <a:ea typeface="Microsoft YaHei UI" panose="020B0503020204020204" pitchFamily="34" charset="-122"/>
                <a:cs typeface="宋体" panose="02010600030101010101" pitchFamily="2" charset="-122"/>
              </a:rPr>
              <a:t>；</a:t>
            </a:r>
            <a:r>
              <a:rPr lang="zh-CN" sz="1800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达播链路及方案拆解（送法务模版）</a:t>
            </a:r>
            <a:endParaRPr lang="en-US" altLang="zh-CN" sz="1800" kern="100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just">
              <a:lnSpc>
                <a:spcPts val="2200"/>
              </a:lnSpc>
            </a:pPr>
            <a:r>
              <a:rPr lang="zh-CN" sz="1800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达人挑战赛玩法解析：资料准备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-</a:t>
            </a:r>
            <a:r>
              <a:rPr lang="zh-CN" sz="1800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宣传文案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-</a:t>
            </a:r>
            <a:r>
              <a:rPr lang="zh-CN" sz="1800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标签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/</a:t>
            </a:r>
            <a:r>
              <a:rPr lang="zh-CN" sz="1800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周期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-</a:t>
            </a:r>
            <a:r>
              <a:rPr lang="zh-CN" sz="1800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数据复盘</a:t>
            </a:r>
            <a:r>
              <a:rPr lang="en-US" altLang="zh-CN" sz="1800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🔥</a:t>
            </a:r>
            <a:endParaRPr lang="en-US" altLang="zh-CN" sz="18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"/>
          <a:srcRect l="15645"/>
          <a:stretch>
            <a:fillRect/>
          </a:stretch>
        </p:blipFill>
        <p:spPr>
          <a:xfrm>
            <a:off x="0" y="0"/>
            <a:ext cx="4338827" cy="6642100"/>
          </a:xfrm>
          <a:prstGeom prst="rect">
            <a:avLst/>
          </a:prstGeom>
        </p:spPr>
      </p:pic>
      <p:pic>
        <p:nvPicPr>
          <p:cNvPr id="7" name="Picture 6" descr="A black background with pink text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8998" y="249860"/>
            <a:ext cx="1904879" cy="588083"/>
          </a:xfrm>
          <a:prstGeom prst="rect">
            <a:avLst/>
          </a:prstGeom>
        </p:spPr>
      </p:pic>
      <p:sp>
        <p:nvSpPr>
          <p:cNvPr id="15" name="Title 1"/>
          <p:cNvSpPr txBox="1"/>
          <p:nvPr/>
        </p:nvSpPr>
        <p:spPr>
          <a:xfrm>
            <a:off x="264534" y="2132078"/>
            <a:ext cx="3669161" cy="2760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第三章</a:t>
            </a:r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br>
              <a:rPr lang="en-US" altLang="zh-CN" sz="40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</a:br>
            <a:r>
              <a:rPr lang="zh-CN" altLang="en-US" sz="32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进阶运营技巧，</a:t>
            </a:r>
            <a:endParaRPr lang="en-US" altLang="zh-CN" sz="32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zh-CN" altLang="en-US" sz="32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锁定</a:t>
            </a:r>
            <a:r>
              <a:rPr lang="en-US" altLang="zh-CN" sz="32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GMV</a:t>
            </a:r>
            <a:r>
              <a:rPr lang="zh-CN" altLang="en-US" sz="32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增长</a:t>
            </a:r>
            <a:endParaRPr lang="en-US" altLang="zh-CN" sz="32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zh-CN" altLang="en-US" sz="32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最优组合拳（中）</a:t>
            </a:r>
            <a:endParaRPr lang="en-US" altLang="zh-CN" sz="32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Content Placeholder 2"/>
          <p:cNvSpPr txBox="1"/>
          <p:nvPr/>
        </p:nvSpPr>
        <p:spPr>
          <a:xfrm>
            <a:off x="4603361" y="249860"/>
            <a:ext cx="7489371" cy="6833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2200"/>
              </a:lnSpc>
              <a:buNone/>
            </a:pPr>
            <a:r>
              <a:rPr lang="en-US" altLang="zh-CN" sz="18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</a:t>
            </a:r>
            <a:r>
              <a:rPr lang="en-US" altLang="zh-CN" sz="1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.</a:t>
            </a:r>
            <a:r>
              <a:rPr lang="zh-CN" sz="1800" b="1" kern="100" dirty="0">
                <a:effectLst/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【短</a:t>
            </a:r>
            <a:r>
              <a:rPr lang="zh-CN" altLang="en-US" sz="1800" b="1" kern="100" dirty="0">
                <a:effectLst/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视频营销</a:t>
            </a:r>
            <a:r>
              <a:rPr lang="zh-CN" sz="1800" b="1" kern="100" dirty="0">
                <a:effectLst/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】</a:t>
            </a:r>
            <a:r>
              <a:rPr lang="zh-CN" altLang="en-US" sz="1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爆款短视频矩阵打造，高效模版化创作流程（理解算法、取悦用户、赢得人性） </a:t>
            </a:r>
            <a:endParaRPr lang="en-US" altLang="zh-CN" sz="18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just">
              <a:lnSpc>
                <a:spcPts val="2200"/>
              </a:lnSpc>
            </a:pPr>
            <a:r>
              <a:rPr lang="zh-CN" sz="1800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一张图带你读懂优质电商短视频框架</a:t>
            </a:r>
            <a:endParaRPr lang="en-US" altLang="zh-CN" sz="1800" kern="100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just">
              <a:lnSpc>
                <a:spcPts val="2200"/>
              </a:lnSpc>
            </a:pPr>
            <a:r>
              <a:rPr lang="zh-CN" sz="1800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短视频底层逻辑解析，如何进入千万级流量池</a:t>
            </a:r>
            <a:r>
              <a:rPr lang="zh-CN" altLang="en-US" sz="1800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endParaRPr lang="en-US" sz="18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ts val="2200"/>
              </a:lnSpc>
            </a:pPr>
            <a:r>
              <a:rPr lang="zh-CN" sz="1800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高转素材脚本框架设计</a:t>
            </a:r>
            <a:r>
              <a:rPr lang="zh-CN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，让顾客</a:t>
            </a:r>
            <a:r>
              <a:rPr lang="en-US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10</a:t>
            </a:r>
            <a:r>
              <a:rPr lang="zh-CN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秒内完成停下</a:t>
            </a:r>
            <a:r>
              <a:rPr lang="en-US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-</a:t>
            </a:r>
            <a:r>
              <a:rPr lang="zh-CN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留下</a:t>
            </a:r>
            <a:r>
              <a:rPr lang="en-US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-</a:t>
            </a:r>
            <a:r>
              <a:rPr lang="zh-CN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买下</a:t>
            </a:r>
            <a:endParaRPr lang="en-US" sz="18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ts val="2200"/>
              </a:lnSpc>
            </a:pPr>
            <a:r>
              <a:rPr lang="zh-CN" sz="1800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混剪</a:t>
            </a:r>
            <a:r>
              <a:rPr lang="en-US" sz="1800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A/B</a:t>
            </a:r>
            <a:r>
              <a:rPr lang="zh-CN" sz="1800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链，</a:t>
            </a:r>
            <a:r>
              <a:rPr lang="zh-CN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素材嫁接去佣金，延长素材衰退期，降低运营成本</a:t>
            </a:r>
            <a:r>
              <a:rPr lang="en-US" altLang="zh-CN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🔥</a:t>
            </a:r>
            <a:endParaRPr lang="en-US" sz="18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ts val="2200"/>
              </a:lnSpc>
            </a:pPr>
            <a:r>
              <a:rPr lang="zh-CN" sz="1800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账号矩阵高效解决方案</a:t>
            </a:r>
            <a:r>
              <a:rPr lang="zh-CN" sz="1800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，批量创作爆款短视频，吸引更精准、消费能力更强的受众</a:t>
            </a:r>
            <a:endParaRPr lang="en-US" sz="18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ts val="2200"/>
              </a:lnSpc>
            </a:pPr>
            <a:r>
              <a:rPr lang="zh-CN" sz="1800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爆款短视频诞生与复制：</a:t>
            </a:r>
            <a:r>
              <a:rPr lang="zh-CN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混剪</a:t>
            </a:r>
            <a:r>
              <a:rPr lang="en-US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+</a:t>
            </a:r>
            <a:r>
              <a:rPr lang="zh-CN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矩阵发放，</a:t>
            </a:r>
            <a:r>
              <a:rPr lang="en-US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AI</a:t>
            </a:r>
            <a:r>
              <a:rPr lang="zh-CN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直播切片、</a:t>
            </a:r>
            <a:r>
              <a:rPr lang="en-US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AI</a:t>
            </a:r>
            <a:r>
              <a:rPr lang="zh-CN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声音克隆、数字人、轮播图（实操）</a:t>
            </a:r>
            <a:r>
              <a:rPr lang="en-US" altLang="zh-CN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🔥</a:t>
            </a:r>
            <a:endParaRPr lang="en-US" altLang="zh-CN" sz="18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just">
              <a:lnSpc>
                <a:spcPts val="2200"/>
              </a:lnSpc>
            </a:pPr>
            <a:r>
              <a:rPr lang="zh-CN" altLang="en-US" sz="1800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自摄短视频的黄金脚本及自产的投产控制分析</a:t>
            </a:r>
            <a:r>
              <a:rPr lang="en-US" altLang="zh-CN" sz="1800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🔥</a:t>
            </a:r>
            <a:endParaRPr lang="en-US" altLang="zh-CN" sz="1800" kern="1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2863</Words>
  <Application>WPS 演示</Application>
  <PresentationFormat>Widescreen</PresentationFormat>
  <Paragraphs>150</Paragraphs>
  <Slides>11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Times New Roman</vt:lpstr>
      <vt:lpstr>Microsoft YaHei UI</vt:lpstr>
      <vt:lpstr>Calibri</vt:lpstr>
      <vt:lpstr>Courier New</vt:lpstr>
      <vt:lpstr>等线</vt:lpstr>
      <vt:lpstr>Arial Unicode MS</vt:lpstr>
      <vt:lpstr>Calibri Light</vt:lpstr>
      <vt:lpstr>Office Theme</vt:lpstr>
      <vt:lpstr>PowerPoint 演示文稿</vt:lpstr>
      <vt:lpstr>首期课程好评不断， 第二期强势回归！</vt:lpstr>
      <vt:lpstr>PowerPoint 演示文稿</vt:lpstr>
      <vt:lpstr>PowerPoint 演示文稿</vt:lpstr>
      <vt:lpstr>Tiktok销售数据截图：</vt:lpstr>
      <vt:lpstr>PowerPoint 演示文稿</vt:lpstr>
      <vt:lpstr>第二章： 数据分析、诊断 提效与趋势赛道 </vt:lpstr>
      <vt:lpstr>PowerPoint 演示文稿</vt:lpstr>
      <vt:lpstr>PowerPoint 演示文稿</vt:lpstr>
      <vt:lpstr>PowerPoint 演示文稿</vt:lpstr>
      <vt:lpstr>第四章： TK团队搭建， KPI考核 及SOP流程管理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Ruize Sun</dc:creator>
  <cp:lastModifiedBy>WPS_1664800949</cp:lastModifiedBy>
  <cp:revision>64</cp:revision>
  <dcterms:created xsi:type="dcterms:W3CDTF">2024-07-13T07:03:00Z</dcterms:created>
  <dcterms:modified xsi:type="dcterms:W3CDTF">2024-12-21T10:57:23Z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0A21284077B1499EAF4B775AF78DC1A9_12</vt:lpwstr>
  </property>
  <property fmtid="{D5CDD505-2E9C-101B-9397-08002B2CF9AE}" pid="3" name="KSOProductBuildVer">
    <vt:lpwstr>2052-12.1.0.19302</vt:lpwstr>
  </property>
</Properties>
</file>